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6" r:id="rId2"/>
    <p:sldId id="267" r:id="rId3"/>
    <p:sldId id="268" r:id="rId4"/>
    <p:sldId id="269" r:id="rId5"/>
    <p:sldId id="270" r:id="rId6"/>
    <p:sldId id="271" r:id="rId7"/>
    <p:sldId id="265" r:id="rId8"/>
    <p:sldId id="272" r:id="rId9"/>
    <p:sldId id="273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12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89C84-36C7-41F7-8600-0B0BCF538451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E8679-FE59-45BC-9AAD-FFE2C7F83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973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A92780-EDF7-4C12-B37E-D0EEE49BE0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19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1874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25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06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23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07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27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559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45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40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352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32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2F805-2722-4351-BD67-60771D82DA2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97AA-9C8C-4951-BEF5-0474ED5128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485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ke%20a%20CD%20spectroscope%20to%20reveal%20lights%20true%20colors%20(Full%20Video)%20-%20Science%20Snacks%20activity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A6UKzE7WRw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mundoptics.eu/f/precision-air-slits/12136/" TargetMode="External"/><Relationship Id="rId2" Type="http://schemas.openxmlformats.org/officeDocument/2006/relationships/hyperlink" Target="https://www.exploratorium.edu/snacks/cd-spectroscop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liexpress.com/" TargetMode="External"/><Relationship Id="rId5" Type="http://schemas.openxmlformats.org/officeDocument/2006/relationships/hyperlink" Target="https://diy-optics.com/collections/slits-and-pinholes" TargetMode="External"/><Relationship Id="rId4" Type="http://schemas.openxmlformats.org/officeDocument/2006/relationships/hyperlink" Target="https://lenoxlaser.com/shop/optical-apertures/standard-slits/precision-air-slit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ience activity investigating spectroscopy">
            <a:hlinkClick r:id="rId2" action="ppaction://hlinkfile"/>
            <a:extLst>
              <a:ext uri="{FF2B5EF4-FFF2-40B4-BE49-F238E27FC236}">
                <a16:creationId xmlns:a16="http://schemas.microsoft.com/office/drawing/2014/main" id="{FC7709CB-11A1-40C3-9C25-BCA3D80824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" r="10555" b="2"/>
          <a:stretch/>
        </p:blipFill>
        <p:spPr bwMode="auto">
          <a:xfrm>
            <a:off x="3813110" y="1082023"/>
            <a:ext cx="5328604" cy="563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GB" sz="3500" dirty="0"/>
              <a:t> </a:t>
            </a:r>
            <a:r>
              <a:rPr lang="en-GB" sz="3500" b="1" dirty="0"/>
              <a:t>2. </a:t>
            </a:r>
            <a:r>
              <a:rPr lang="sk-SK" sz="3500" b="1" dirty="0"/>
              <a:t>Diskový spektrometer</a:t>
            </a:r>
            <a:r>
              <a:rPr lang="en-GB" sz="3500" b="1" dirty="0"/>
              <a:t> </a:t>
            </a:r>
            <a:endParaRPr lang="en-GB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34073"/>
            <a:ext cx="3184460" cy="4746172"/>
          </a:xfrm>
        </p:spPr>
        <p:txBody>
          <a:bodyPr>
            <a:normAutofit lnSpcReduction="10000"/>
          </a:bodyPr>
          <a:lstStyle/>
          <a:p>
            <a:r>
              <a:rPr lang="sk-SK" sz="2000" dirty="0"/>
              <a:t>Dátová stopa na optických médiách (napr. </a:t>
            </a:r>
            <a:r>
              <a:rPr lang="sk-SK" sz="2000" dirty="0">
                <a:solidFill>
                  <a:srgbClr val="FF0000"/>
                </a:solidFill>
              </a:rPr>
              <a:t>na CD alebo Blu-ray</a:t>
            </a:r>
            <a:r>
              <a:rPr lang="sk-SK" sz="2000" dirty="0"/>
              <a:t> diskoch) funguje ako kvalitná </a:t>
            </a:r>
            <a:r>
              <a:rPr lang="sk-SK" sz="2000" dirty="0">
                <a:solidFill>
                  <a:srgbClr val="FF0000"/>
                </a:solidFill>
              </a:rPr>
              <a:t>odrazová </a:t>
            </a:r>
            <a:r>
              <a:rPr lang="sk-SK" sz="2000" dirty="0" err="1">
                <a:solidFill>
                  <a:srgbClr val="FF0000"/>
                </a:solidFill>
              </a:rPr>
              <a:t>difrakčná</a:t>
            </a:r>
            <a:r>
              <a:rPr lang="sk-SK" sz="2000" dirty="0">
                <a:solidFill>
                  <a:srgbClr val="FF0000"/>
                </a:solidFill>
              </a:rPr>
              <a:t> mriežka</a:t>
            </a:r>
            <a:r>
              <a:rPr lang="sk-SK" sz="2000" dirty="0"/>
              <a:t>. Ak disk osvetlíme, dokáže rozložiť svetlo na jeho spektrálne zložky. </a:t>
            </a:r>
            <a:r>
              <a:rPr lang="sk-SK" sz="2000" dirty="0">
                <a:solidFill>
                  <a:srgbClr val="FF0000"/>
                </a:solidFill>
              </a:rPr>
              <a:t>Zostrojte spektrometer </a:t>
            </a:r>
            <a:r>
              <a:rPr lang="sk-SK" sz="2000" dirty="0"/>
              <a:t>s použitím optického disku a optimalizujte ho tak, aby sa maximalizovala jeho </a:t>
            </a:r>
            <a:r>
              <a:rPr lang="sk-SK" sz="2000" dirty="0">
                <a:solidFill>
                  <a:srgbClr val="FF0000"/>
                </a:solidFill>
              </a:rPr>
              <a:t>rozlišovacia schopnosť </a:t>
            </a:r>
            <a:r>
              <a:rPr lang="sk-SK" sz="2000" dirty="0"/>
              <a:t>a minimalizovala optická </a:t>
            </a:r>
            <a:r>
              <a:rPr lang="sk-SK" sz="2000" dirty="0">
                <a:solidFill>
                  <a:srgbClr val="FF0000"/>
                </a:solidFill>
              </a:rPr>
              <a:t>aberácia</a:t>
            </a:r>
            <a:r>
              <a:rPr lang="sk-SK" sz="2000" dirty="0"/>
              <a:t>.</a:t>
            </a:r>
            <a:endParaRPr lang="en-GB" sz="1800" dirty="0"/>
          </a:p>
          <a:p>
            <a:r>
              <a:rPr lang="en-GB" sz="1700" dirty="0"/>
              <a:t>Video: </a:t>
            </a:r>
            <a:r>
              <a:rPr lang="en-GB" sz="1700" dirty="0">
                <a:hlinkClick r:id="rId4"/>
              </a:rPr>
              <a:t>https://www.youtube.com/watch?v=SA6UKzE7WRw</a:t>
            </a:r>
            <a:r>
              <a:rPr lang="en-GB" sz="1700" dirty="0"/>
              <a:t> </a:t>
            </a:r>
          </a:p>
          <a:p>
            <a:pPr marL="0" indent="0"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96603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277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0506"/>
            <a:ext cx="7886700" cy="4351338"/>
          </a:xfrm>
        </p:spPr>
        <p:txBody>
          <a:bodyPr>
            <a:normAutofit/>
          </a:bodyPr>
          <a:lstStyle/>
          <a:p>
            <a:r>
              <a:rPr lang="en-GB" sz="2400" dirty="0" err="1"/>
              <a:t>Princíp</a:t>
            </a:r>
            <a:endParaRPr lang="en-GB" sz="2400" dirty="0"/>
          </a:p>
          <a:p>
            <a:pPr lvl="1"/>
            <a:r>
              <a:rPr lang="en-GB" sz="2000" dirty="0" err="1"/>
              <a:t>Dáta</a:t>
            </a:r>
            <a:r>
              <a:rPr lang="en-GB" sz="2000" dirty="0"/>
              <a:t> </a:t>
            </a:r>
            <a:r>
              <a:rPr lang="en-GB" sz="2000" dirty="0" err="1"/>
              <a:t>sú</a:t>
            </a:r>
            <a:r>
              <a:rPr lang="en-GB" sz="2000" dirty="0"/>
              <a:t> </a:t>
            </a:r>
            <a:r>
              <a:rPr lang="en-GB" sz="2000" dirty="0" err="1"/>
              <a:t>zapísané</a:t>
            </a:r>
            <a:r>
              <a:rPr lang="en-GB" sz="2000" dirty="0"/>
              <a:t> </a:t>
            </a:r>
            <a:r>
              <a:rPr lang="en-GB" sz="2000" dirty="0" err="1"/>
              <a:t>formou</a:t>
            </a:r>
            <a:r>
              <a:rPr lang="en-GB" sz="2000" dirty="0"/>
              <a:t> “</a:t>
            </a:r>
            <a:r>
              <a:rPr lang="en-GB" sz="2000" dirty="0" err="1"/>
              <a:t>spálenia</a:t>
            </a:r>
            <a:r>
              <a:rPr lang="en-GB" sz="2000" dirty="0"/>
              <a:t>” </a:t>
            </a:r>
            <a:r>
              <a:rPr lang="en-GB" sz="2000" dirty="0" err="1"/>
              <a:t>zrkadla</a:t>
            </a:r>
            <a:endParaRPr lang="en-GB" sz="2000" dirty="0"/>
          </a:p>
          <a:p>
            <a:pPr lvl="1"/>
            <a:r>
              <a:rPr lang="en-GB" sz="2000" dirty="0" err="1"/>
              <a:t>Dátové</a:t>
            </a:r>
            <a:r>
              <a:rPr lang="en-GB" sz="2000" dirty="0"/>
              <a:t> </a:t>
            </a:r>
            <a:r>
              <a:rPr lang="en-GB" sz="2000" dirty="0" err="1"/>
              <a:t>stopy</a:t>
            </a:r>
            <a:r>
              <a:rPr lang="en-GB" sz="2000" dirty="0"/>
              <a:t> </a:t>
            </a:r>
            <a:r>
              <a:rPr lang="en-GB" sz="2000" dirty="0" err="1"/>
              <a:t>sú</a:t>
            </a:r>
            <a:r>
              <a:rPr lang="en-GB" sz="2000" dirty="0"/>
              <a:t> “</a:t>
            </a:r>
            <a:r>
              <a:rPr lang="en-GB" sz="2000" dirty="0" err="1"/>
              <a:t>kružnice</a:t>
            </a:r>
            <a:r>
              <a:rPr lang="en-GB" sz="2000" dirty="0"/>
              <a:t>”,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malom</a:t>
            </a:r>
            <a:r>
              <a:rPr lang="en-GB" sz="2000" dirty="0"/>
              <a:t> </a:t>
            </a:r>
            <a:r>
              <a:rPr lang="en-GB" sz="2000" dirty="0" err="1"/>
              <a:t>kúsku</a:t>
            </a:r>
            <a:br>
              <a:rPr lang="en-GB" sz="2000" dirty="0"/>
            </a:br>
            <a:r>
              <a:rPr lang="en-GB" sz="2000" dirty="0"/>
              <a:t>media </a:t>
            </a:r>
            <a:r>
              <a:rPr lang="en-GB" sz="2000" dirty="0" err="1"/>
              <a:t>sa</a:t>
            </a:r>
            <a:r>
              <a:rPr lang="en-GB" sz="2000" dirty="0"/>
              <a:t> </a:t>
            </a:r>
            <a:r>
              <a:rPr lang="en-GB" sz="2000" dirty="0" err="1"/>
              <a:t>dajú</a:t>
            </a:r>
            <a:r>
              <a:rPr lang="en-GB" sz="2000" dirty="0"/>
              <a:t> </a:t>
            </a:r>
            <a:r>
              <a:rPr lang="en-GB" sz="2000" dirty="0" err="1"/>
              <a:t>považovať</a:t>
            </a:r>
            <a:r>
              <a:rPr lang="en-GB" sz="2000" dirty="0"/>
              <a:t> za </a:t>
            </a:r>
            <a:r>
              <a:rPr lang="en-GB" sz="2000" dirty="0" err="1"/>
              <a:t>približne</a:t>
            </a:r>
            <a:r>
              <a:rPr lang="en-GB" sz="2000" dirty="0"/>
              <a:t> </a:t>
            </a:r>
            <a:r>
              <a:rPr lang="en-GB" sz="2000" dirty="0" err="1"/>
              <a:t>rovnobežné</a:t>
            </a:r>
            <a:endParaRPr lang="en-GB" sz="2000" dirty="0"/>
          </a:p>
          <a:p>
            <a:pPr lvl="1"/>
            <a:r>
              <a:rPr lang="en-GB" sz="2000" dirty="0"/>
              <a:t>V </a:t>
            </a:r>
            <a:r>
              <a:rPr lang="en-GB" sz="2000" dirty="0" err="1"/>
              <a:t>smere</a:t>
            </a:r>
            <a:r>
              <a:rPr lang="en-GB" sz="2000" dirty="0"/>
              <a:t> “</a:t>
            </a:r>
            <a:r>
              <a:rPr lang="en-GB" sz="2000" dirty="0" err="1"/>
              <a:t>naprieč</a:t>
            </a:r>
            <a:r>
              <a:rPr lang="en-GB" sz="2000" dirty="0"/>
              <a:t> </a:t>
            </a:r>
            <a:r>
              <a:rPr lang="en-GB" sz="2000" dirty="0" err="1"/>
              <a:t>stopám</a:t>
            </a:r>
            <a:r>
              <a:rPr lang="en-GB" sz="2000" dirty="0"/>
              <a:t>” </a:t>
            </a:r>
            <a:r>
              <a:rPr lang="en-GB" sz="2000" dirty="0" err="1"/>
              <a:t>sú</a:t>
            </a:r>
            <a:r>
              <a:rPr lang="en-GB" sz="2000" dirty="0"/>
              <a:t> v </a:t>
            </a:r>
            <a:r>
              <a:rPr lang="en-GB" sz="2000" dirty="0" err="1"/>
              <a:t>pravidelných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 err="1"/>
              <a:t>rozostupoch</a:t>
            </a:r>
            <a:r>
              <a:rPr lang="en-GB" sz="2000" dirty="0"/>
              <a:t> </a:t>
            </a:r>
            <a:r>
              <a:rPr lang="en-GB" sz="2000" dirty="0" err="1"/>
              <a:t>nepoškodené</a:t>
            </a:r>
            <a:r>
              <a:rPr lang="en-GB" sz="2000" dirty="0"/>
              <a:t> </a:t>
            </a:r>
            <a:r>
              <a:rPr lang="en-GB" sz="2000" dirty="0" err="1"/>
              <a:t>miesta</a:t>
            </a:r>
            <a:r>
              <a:rPr lang="en-GB" sz="2000" dirty="0"/>
              <a:t> - </a:t>
            </a:r>
            <a:r>
              <a:rPr lang="en-GB" sz="2000" dirty="0" err="1"/>
              <a:t>vzniká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 err="1">
                <a:solidFill>
                  <a:srgbClr val="FF0000"/>
                </a:solidFill>
              </a:rPr>
              <a:t>optická</a:t>
            </a:r>
            <a:r>
              <a:rPr lang="en-GB" sz="2000" dirty="0">
                <a:solidFill>
                  <a:srgbClr val="FF0000"/>
                </a:solidFill>
              </a:rPr>
              <a:t> </a:t>
            </a:r>
            <a:r>
              <a:rPr lang="en-GB" sz="2000" dirty="0" err="1">
                <a:solidFill>
                  <a:srgbClr val="FF0000"/>
                </a:solidFill>
              </a:rPr>
              <a:t>mriežka</a:t>
            </a:r>
            <a:endParaRPr lang="en-GB" sz="20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V </a:t>
            </a:r>
            <a:r>
              <a:rPr lang="en-GB" sz="2000" dirty="0" err="1"/>
              <a:t>smere</a:t>
            </a:r>
            <a:r>
              <a:rPr lang="en-GB" sz="2000" dirty="0"/>
              <a:t> “</a:t>
            </a:r>
            <a:r>
              <a:rPr lang="en-GB" sz="2000" dirty="0" err="1"/>
              <a:t>pozdĺž</a:t>
            </a:r>
            <a:r>
              <a:rPr lang="en-GB" sz="2000" dirty="0"/>
              <a:t> </a:t>
            </a:r>
            <a:r>
              <a:rPr lang="en-GB" sz="2000" dirty="0" err="1"/>
              <a:t>stôp</a:t>
            </a:r>
            <a:r>
              <a:rPr lang="en-GB" sz="2000" dirty="0"/>
              <a:t>” </a:t>
            </a:r>
            <a:r>
              <a:rPr lang="en-GB" sz="2000" dirty="0" err="1"/>
              <a:t>sú</a:t>
            </a:r>
            <a:r>
              <a:rPr lang="en-GB" sz="2000" dirty="0"/>
              <a:t> </a:t>
            </a:r>
            <a:r>
              <a:rPr lang="en-GB" sz="2000" dirty="0" err="1"/>
              <a:t>zapísané</a:t>
            </a:r>
            <a:r>
              <a:rPr lang="en-GB" sz="2000" dirty="0"/>
              <a:t> </a:t>
            </a:r>
            <a:r>
              <a:rPr lang="en-GB" sz="2000" dirty="0" err="1"/>
              <a:t>dáta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(</a:t>
            </a:r>
            <a:r>
              <a:rPr lang="en-GB" sz="2000" dirty="0" err="1"/>
              <a:t>nepravidelný</a:t>
            </a:r>
            <a:r>
              <a:rPr lang="en-GB" sz="2000" dirty="0"/>
              <a:t> </a:t>
            </a:r>
            <a:r>
              <a:rPr lang="en-GB" sz="2000" dirty="0" err="1"/>
              <a:t>vzor</a:t>
            </a:r>
            <a:r>
              <a:rPr lang="en-GB" sz="2000" dirty="0"/>
              <a:t>), v tom </a:t>
            </a:r>
            <a:r>
              <a:rPr lang="en-GB" sz="2000" dirty="0" err="1"/>
              <a:t>smere</a:t>
            </a:r>
            <a:r>
              <a:rPr lang="en-GB" sz="2000" dirty="0"/>
              <a:t> </a:t>
            </a:r>
            <a:r>
              <a:rPr lang="en-GB" sz="2000" dirty="0" err="1"/>
              <a:t>nevznikajú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 err="1"/>
              <a:t>ostré</a:t>
            </a:r>
            <a:r>
              <a:rPr lang="en-GB" sz="2000" dirty="0"/>
              <a:t> </a:t>
            </a:r>
            <a:r>
              <a:rPr lang="en-GB" sz="2000" dirty="0" err="1"/>
              <a:t>maximá</a:t>
            </a:r>
            <a:r>
              <a:rPr lang="en-GB" sz="2000" dirty="0"/>
              <a:t> a minima</a:t>
            </a:r>
          </a:p>
          <a:p>
            <a:pPr lvl="1"/>
            <a:r>
              <a:rPr lang="en-GB" sz="2000" dirty="0"/>
              <a:t>DVD </a:t>
            </a:r>
            <a:r>
              <a:rPr lang="en-GB" sz="2000" dirty="0" err="1"/>
              <a:t>má</a:t>
            </a:r>
            <a:r>
              <a:rPr lang="en-GB" sz="2000" dirty="0"/>
              <a:t> as 2x-hustejší </a:t>
            </a:r>
            <a:r>
              <a:rPr lang="en-GB" sz="2000" dirty="0" err="1"/>
              <a:t>zápis</a:t>
            </a:r>
            <a:r>
              <a:rPr lang="en-GB" sz="2000" dirty="0"/>
              <a:t>, </a:t>
            </a:r>
            <a:r>
              <a:rPr lang="en-GB" sz="2000" dirty="0" err="1"/>
              <a:t>než</a:t>
            </a:r>
            <a:r>
              <a:rPr lang="en-GB" sz="2000" dirty="0"/>
              <a:t> CD</a:t>
            </a:r>
            <a:br>
              <a:rPr lang="en-GB" sz="2000" dirty="0"/>
            </a:b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194" name="Picture 2" descr="Sketch of data storage in a CD (top) and a DVD (bottom). The data are ...">
            <a:extLst>
              <a:ext uri="{FF2B5EF4-FFF2-40B4-BE49-F238E27FC236}">
                <a16:creationId xmlns:a16="http://schemas.microsoft.com/office/drawing/2014/main" id="{C107CA1C-0747-461B-9CAB-075115040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5" t="1633" r="15261" b="1678"/>
          <a:stretch/>
        </p:blipFill>
        <p:spPr bwMode="auto">
          <a:xfrm>
            <a:off x="5787361" y="1443135"/>
            <a:ext cx="3356639" cy="532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711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dirty="0"/>
            </a:br>
            <a:r>
              <a:rPr lang="en-GB" dirty="0"/>
              <a:t>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603375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Časti</a:t>
            </a:r>
            <a:r>
              <a:rPr lang="en-GB" dirty="0"/>
              <a:t> </a:t>
            </a:r>
            <a:r>
              <a:rPr lang="en-GB" dirty="0" err="1"/>
              <a:t>spektrometra</a:t>
            </a:r>
            <a:endParaRPr lang="en-GB" dirty="0"/>
          </a:p>
          <a:p>
            <a:pPr lvl="1"/>
            <a:r>
              <a:rPr lang="en-GB" dirty="0" err="1"/>
              <a:t>Štrbina</a:t>
            </a:r>
            <a:r>
              <a:rPr lang="en-GB" dirty="0"/>
              <a:t> </a:t>
            </a:r>
            <a:r>
              <a:rPr lang="en-GB" dirty="0" err="1"/>
              <a:t>orientovaná</a:t>
            </a:r>
            <a:r>
              <a:rPr lang="en-GB" dirty="0"/>
              <a:t> </a:t>
            </a:r>
            <a:r>
              <a:rPr lang="en-GB" dirty="0" err="1"/>
              <a:t>pozdĺž</a:t>
            </a:r>
            <a:r>
              <a:rPr lang="en-GB" dirty="0"/>
              <a:t> </a:t>
            </a:r>
            <a:r>
              <a:rPr lang="en-GB" dirty="0" err="1"/>
              <a:t>čiar</a:t>
            </a:r>
            <a:r>
              <a:rPr lang="en-GB" dirty="0"/>
              <a:t> </a:t>
            </a:r>
            <a:r>
              <a:rPr lang="en-GB" dirty="0" err="1"/>
              <a:t>mriežky</a:t>
            </a:r>
            <a:r>
              <a:rPr lang="en-GB" dirty="0"/>
              <a:t> – </a:t>
            </a:r>
            <a:r>
              <a:rPr lang="en-GB" dirty="0" err="1"/>
              <a:t>veľký</a:t>
            </a:r>
            <a:r>
              <a:rPr lang="en-GB" dirty="0"/>
              <a:t> </a:t>
            </a:r>
            <a:r>
              <a:rPr lang="en-GB" dirty="0" err="1"/>
              <a:t>vplyv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rozlišovaciu</a:t>
            </a:r>
            <a:r>
              <a:rPr lang="en-GB" dirty="0"/>
              <a:t> </a:t>
            </a:r>
            <a:r>
              <a:rPr lang="en-GB" dirty="0" err="1"/>
              <a:t>schopnosť</a:t>
            </a:r>
            <a:endParaRPr lang="en-GB" dirty="0"/>
          </a:p>
          <a:p>
            <a:pPr lvl="1"/>
            <a:r>
              <a:rPr lang="en-GB" dirty="0" err="1"/>
              <a:t>Mriežka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prestup</a:t>
            </a:r>
            <a:r>
              <a:rPr lang="en-GB" dirty="0"/>
              <a:t>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odraz</a:t>
            </a:r>
            <a:endParaRPr lang="en-GB" dirty="0"/>
          </a:p>
          <a:p>
            <a:pPr lvl="1"/>
            <a:r>
              <a:rPr lang="en-GB" dirty="0" err="1"/>
              <a:t>Fotoaparát</a:t>
            </a:r>
            <a:r>
              <a:rPr lang="en-GB" dirty="0"/>
              <a:t> (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oko</a:t>
            </a:r>
            <a:r>
              <a:rPr lang="en-GB" dirty="0"/>
              <a:t>) </a:t>
            </a:r>
            <a:r>
              <a:rPr lang="en-GB" dirty="0" err="1"/>
              <a:t>zaostrený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štrbinu</a:t>
            </a:r>
            <a:br>
              <a:rPr lang="en-GB" dirty="0"/>
            </a:b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6C69C0D-E9BA-4E79-B2B9-521093C135F8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640207" y="3316511"/>
          <a:ext cx="5875143" cy="3417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PHOTO-PAINT" r:id="rId3" imgW="8987014" imgH="5227922" progId="CorelPHOTOPAINT.Image.26">
                  <p:embed/>
                </p:oleObj>
              </mc:Choice>
              <mc:Fallback>
                <p:oleObj name="PHOTO-PAINT" r:id="rId3" imgW="8987014" imgH="5227922" progId="CorelPHOTOPAINT.Image.26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E6C69C0D-E9BA-4E79-B2B9-521093C135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0207" y="3316511"/>
                        <a:ext cx="5875143" cy="3417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9467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683" y="90196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683" y="2876874"/>
            <a:ext cx="7886700" cy="38909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b="1" dirty="0"/>
              <a:t>2 – </a:t>
            </a:r>
            <a:r>
              <a:rPr lang="en-GB" sz="2000" b="1" dirty="0" err="1"/>
              <a:t>šošovka</a:t>
            </a:r>
            <a:r>
              <a:rPr lang="en-GB" sz="2000" b="1" dirty="0"/>
              <a:t> </a:t>
            </a:r>
            <a:r>
              <a:rPr lang="en-GB" sz="2000" dirty="0" err="1"/>
              <a:t>zaostrená</a:t>
            </a:r>
            <a:r>
              <a:rPr lang="en-GB" sz="2000" dirty="0"/>
              <a:t> </a:t>
            </a:r>
            <a:r>
              <a:rPr lang="en-GB" sz="2000" dirty="0" err="1"/>
              <a:t>na</a:t>
            </a:r>
            <a:r>
              <a:rPr lang="en-GB" sz="2000" dirty="0"/>
              <a:t> </a:t>
            </a:r>
            <a:r>
              <a:rPr lang="en-GB" sz="2000" dirty="0" err="1"/>
              <a:t>štrbinu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1 – </a:t>
            </a:r>
            <a:r>
              <a:rPr lang="en-GB" sz="2000" b="1" dirty="0" err="1"/>
              <a:t>clona</a:t>
            </a:r>
            <a:r>
              <a:rPr lang="en-GB" sz="2000" b="1" dirty="0"/>
              <a:t> </a:t>
            </a:r>
            <a:r>
              <a:rPr lang="en-GB" sz="2000" dirty="0"/>
              <a:t>– </a:t>
            </a:r>
            <a:r>
              <a:rPr lang="en-GB" sz="2000" dirty="0" err="1"/>
              <a:t>nastaviť</a:t>
            </a:r>
            <a:r>
              <a:rPr lang="en-GB" sz="2000" dirty="0"/>
              <a:t> </a:t>
            </a:r>
            <a:r>
              <a:rPr lang="en-GB" sz="2000" dirty="0" err="1"/>
              <a:t>tak</a:t>
            </a:r>
            <a:r>
              <a:rPr lang="en-GB" sz="2000" dirty="0"/>
              <a:t>, aby </a:t>
            </a:r>
            <a:r>
              <a:rPr lang="en-GB" sz="2000" dirty="0" err="1"/>
              <a:t>svetelný</a:t>
            </a:r>
            <a:br>
              <a:rPr lang="en-GB" sz="2000" dirty="0"/>
            </a:br>
            <a:r>
              <a:rPr lang="en-GB" sz="2000" dirty="0" err="1"/>
              <a:t>kužeľ</a:t>
            </a:r>
            <a:r>
              <a:rPr lang="en-GB" sz="2000" dirty="0"/>
              <a:t> </a:t>
            </a:r>
            <a:r>
              <a:rPr lang="en-GB" sz="2000" dirty="0" err="1"/>
              <a:t>osvetľoval</a:t>
            </a:r>
            <a:r>
              <a:rPr lang="en-GB" sz="2000" dirty="0"/>
              <a:t> </a:t>
            </a:r>
            <a:r>
              <a:rPr lang="en-GB" sz="2000" dirty="0" err="1"/>
              <a:t>iba</a:t>
            </a:r>
            <a:r>
              <a:rPr lang="en-GB" sz="2000" dirty="0"/>
              <a:t> </a:t>
            </a:r>
            <a:r>
              <a:rPr lang="en-GB" sz="2000" dirty="0" err="1"/>
              <a:t>mriežku</a:t>
            </a:r>
            <a:r>
              <a:rPr lang="en-GB" sz="2000" dirty="0"/>
              <a:t> a aby </a:t>
            </a:r>
            <a:br>
              <a:rPr lang="en-GB" sz="2000" dirty="0"/>
            </a:br>
            <a:r>
              <a:rPr lang="en-GB" sz="2000" dirty="0" err="1"/>
              <a:t>primárny</a:t>
            </a:r>
            <a:r>
              <a:rPr lang="en-GB" sz="2000" dirty="0"/>
              <a:t> </a:t>
            </a:r>
            <a:r>
              <a:rPr lang="en-GB" sz="2000" dirty="0" err="1"/>
              <a:t>odraz</a:t>
            </a:r>
            <a:r>
              <a:rPr lang="en-GB" sz="2000" dirty="0"/>
              <a:t> </a:t>
            </a:r>
            <a:r>
              <a:rPr lang="en-GB" sz="2000" dirty="0" err="1"/>
              <a:t>nezasiahol</a:t>
            </a:r>
            <a:r>
              <a:rPr lang="en-GB" sz="2000" dirty="0"/>
              <a:t> </a:t>
            </a:r>
            <a:r>
              <a:rPr lang="en-GB" sz="2000" dirty="0" err="1"/>
              <a:t>šošovku</a:t>
            </a:r>
            <a:r>
              <a:rPr lang="en-GB" sz="2000" dirty="0"/>
              <a:t> </a:t>
            </a:r>
            <a:r>
              <a:rPr lang="en-GB" sz="2000" dirty="0" err="1"/>
              <a:t>fotoaparátu</a:t>
            </a:r>
            <a:r>
              <a:rPr lang="en-GB" sz="2000" dirty="0"/>
              <a:t> (</a:t>
            </a:r>
            <a:r>
              <a:rPr lang="en-GB" sz="2000" dirty="0" err="1"/>
              <a:t>pomerne</a:t>
            </a:r>
            <a:r>
              <a:rPr lang="en-GB" sz="2000" dirty="0"/>
              <a:t> </a:t>
            </a:r>
            <a:r>
              <a:rPr lang="en-GB" sz="2000" dirty="0" err="1"/>
              <a:t>veľké</a:t>
            </a:r>
            <a:r>
              <a:rPr lang="en-GB" sz="2000" dirty="0"/>
              <a:t> </a:t>
            </a:r>
            <a:r>
              <a:rPr lang="en-GB" sz="2000" dirty="0" err="1"/>
              <a:t>clonové</a:t>
            </a:r>
            <a:r>
              <a:rPr lang="en-GB" sz="2000" dirty="0"/>
              <a:t> </a:t>
            </a:r>
            <a:r>
              <a:rPr lang="en-GB" sz="2000" dirty="0" err="1"/>
              <a:t>číslo</a:t>
            </a:r>
            <a:r>
              <a:rPr lang="en-GB" sz="2000" dirty="0"/>
              <a:t>) – </a:t>
            </a:r>
            <a:r>
              <a:rPr lang="en-GB" sz="2000" dirty="0" err="1"/>
              <a:t>viď</a:t>
            </a:r>
            <a:r>
              <a:rPr lang="en-GB" sz="2000" dirty="0"/>
              <a:t> </a:t>
            </a:r>
            <a:r>
              <a:rPr lang="en-GB" sz="2000" dirty="0" err="1"/>
              <a:t>čiernu</a:t>
            </a:r>
            <a:r>
              <a:rPr lang="en-GB" sz="2000" dirty="0"/>
              <a:t> </a:t>
            </a:r>
            <a:r>
              <a:rPr lang="en-GB" sz="2000" dirty="0" err="1"/>
              <a:t>čiaru</a:t>
            </a:r>
            <a:r>
              <a:rPr lang="en-GB" sz="2000" dirty="0"/>
              <a:t> </a:t>
            </a:r>
            <a:r>
              <a:rPr lang="en-GB" sz="2000" dirty="0" err="1"/>
              <a:t>označenú</a:t>
            </a:r>
            <a:r>
              <a:rPr lang="en-GB" sz="2000" dirty="0"/>
              <a:t> </a:t>
            </a:r>
            <a:r>
              <a:rPr lang="en-GB" sz="2000" dirty="0" err="1"/>
              <a:t>výkričníkmi</a:t>
            </a: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3 – </a:t>
            </a:r>
            <a:r>
              <a:rPr lang="en-GB" sz="2000" b="1" dirty="0" err="1"/>
              <a:t>štrbina</a:t>
            </a:r>
            <a:r>
              <a:rPr lang="en-GB" sz="2000" b="1" dirty="0"/>
              <a:t> </a:t>
            </a:r>
            <a:r>
              <a:rPr lang="en-GB" sz="2000" dirty="0"/>
              <a:t>– </a:t>
            </a:r>
            <a:r>
              <a:rPr lang="en-GB" sz="2000" dirty="0" err="1"/>
              <a:t>jej</a:t>
            </a:r>
            <a:r>
              <a:rPr lang="en-GB" sz="2000" dirty="0"/>
              <a:t> “</a:t>
            </a:r>
            <a:r>
              <a:rPr lang="en-GB" sz="2000" dirty="0" err="1"/>
              <a:t>ostrý</a:t>
            </a:r>
            <a:r>
              <a:rPr lang="en-GB" sz="2000" dirty="0"/>
              <a:t>” </a:t>
            </a:r>
            <a:r>
              <a:rPr lang="en-GB" sz="2000" dirty="0" err="1"/>
              <a:t>obraz</a:t>
            </a:r>
            <a:r>
              <a:rPr lang="en-GB" sz="2000" dirty="0"/>
              <a:t> </a:t>
            </a:r>
            <a:r>
              <a:rPr lang="en-GB" sz="2000" dirty="0" err="1"/>
              <a:t>snímame</a:t>
            </a:r>
            <a:r>
              <a:rPr lang="en-GB" sz="2000" dirty="0"/>
              <a:t> </a:t>
            </a:r>
            <a:r>
              <a:rPr lang="en-GB" sz="2000" dirty="0" err="1"/>
              <a:t>fotoaparátom</a:t>
            </a:r>
            <a:endParaRPr lang="en-GB" sz="2000" dirty="0"/>
          </a:p>
          <a:p>
            <a:pPr marL="342900" lvl="1" indent="0">
              <a:buNone/>
            </a:pPr>
            <a:r>
              <a:rPr lang="en-GB" sz="1700" dirty="0" err="1"/>
              <a:t>Čím</a:t>
            </a:r>
            <a:r>
              <a:rPr lang="en-GB" sz="1700" dirty="0"/>
              <a:t> </a:t>
            </a:r>
            <a:r>
              <a:rPr lang="en-GB" sz="1700" dirty="0" err="1"/>
              <a:t>užšia</a:t>
            </a:r>
            <a:r>
              <a:rPr lang="en-GB" sz="1700" dirty="0"/>
              <a:t>, </a:t>
            </a:r>
            <a:r>
              <a:rPr lang="en-GB" sz="1700" dirty="0" err="1"/>
              <a:t>tým</a:t>
            </a:r>
            <a:r>
              <a:rPr lang="en-GB" sz="1700" dirty="0"/>
              <a:t> </a:t>
            </a:r>
            <a:r>
              <a:rPr lang="en-GB" sz="1700" dirty="0" err="1"/>
              <a:t>užšia</a:t>
            </a:r>
            <a:r>
              <a:rPr lang="en-GB" sz="1700" dirty="0"/>
              <a:t> </a:t>
            </a:r>
            <a:r>
              <a:rPr lang="en-GB" sz="1700" dirty="0" err="1"/>
              <a:t>čiara</a:t>
            </a:r>
            <a:r>
              <a:rPr lang="en-GB" sz="1700" dirty="0"/>
              <a:t> </a:t>
            </a:r>
            <a:r>
              <a:rPr lang="en-GB" sz="1700" dirty="0" err="1"/>
              <a:t>zaznamenaného</a:t>
            </a:r>
            <a:r>
              <a:rPr lang="en-GB" sz="1700" dirty="0"/>
              <a:t> </a:t>
            </a:r>
            <a:r>
              <a:rPr lang="en-GB" sz="1700" dirty="0" err="1"/>
              <a:t>spektra</a:t>
            </a:r>
            <a:endParaRPr lang="en-GB" sz="1700" dirty="0"/>
          </a:p>
          <a:p>
            <a:pPr marL="342900" lvl="1" indent="0">
              <a:buNone/>
            </a:pPr>
            <a:r>
              <a:rPr lang="en-GB" sz="1700" dirty="0" err="1"/>
              <a:t>Úzka</a:t>
            </a:r>
            <a:r>
              <a:rPr lang="en-GB" sz="1700" dirty="0"/>
              <a:t> </a:t>
            </a:r>
            <a:r>
              <a:rPr lang="en-GB" sz="1700" dirty="0" err="1"/>
              <a:t>štrbina</a:t>
            </a:r>
            <a:r>
              <a:rPr lang="en-GB" sz="1700" dirty="0"/>
              <a:t> – </a:t>
            </a:r>
            <a:r>
              <a:rPr lang="en-GB" sz="1700" dirty="0" err="1"/>
              <a:t>málo</a:t>
            </a:r>
            <a:r>
              <a:rPr lang="en-GB" sz="1700" dirty="0"/>
              <a:t> </a:t>
            </a:r>
            <a:r>
              <a:rPr lang="en-GB" sz="1700" dirty="0" err="1"/>
              <a:t>svetla</a:t>
            </a:r>
            <a:r>
              <a:rPr lang="en-GB" sz="1700" dirty="0"/>
              <a:t> (</a:t>
            </a:r>
            <a:r>
              <a:rPr lang="en-GB" sz="1700" dirty="0" err="1"/>
              <a:t>dlhé</a:t>
            </a:r>
            <a:r>
              <a:rPr lang="en-GB" sz="1700" dirty="0"/>
              <a:t> </a:t>
            </a:r>
            <a:r>
              <a:rPr lang="en-GB" sz="1700" dirty="0" err="1"/>
              <a:t>expozície</a:t>
            </a:r>
            <a:r>
              <a:rPr lang="en-GB" sz="1700" dirty="0"/>
              <a:t>, </a:t>
            </a:r>
            <a:r>
              <a:rPr lang="en-GB" sz="1700" dirty="0" err="1"/>
              <a:t>šum</a:t>
            </a:r>
            <a:r>
              <a:rPr lang="en-GB" sz="1700" dirty="0"/>
              <a:t>)</a:t>
            </a:r>
          </a:p>
          <a:p>
            <a:pPr marL="342900" lvl="1" indent="0">
              <a:buNone/>
            </a:pPr>
            <a:r>
              <a:rPr lang="en-GB" sz="1700" dirty="0" err="1"/>
              <a:t>Extrémne</a:t>
            </a:r>
            <a:r>
              <a:rPr lang="en-GB" sz="1700" dirty="0"/>
              <a:t> </a:t>
            </a:r>
            <a:r>
              <a:rPr lang="en-GB" sz="1700" dirty="0" err="1"/>
              <a:t>úzka</a:t>
            </a:r>
            <a:r>
              <a:rPr lang="en-GB" sz="1700" dirty="0"/>
              <a:t> </a:t>
            </a:r>
            <a:r>
              <a:rPr lang="en-GB" sz="1700" dirty="0" err="1"/>
              <a:t>štrbina</a:t>
            </a:r>
            <a:r>
              <a:rPr lang="en-GB" sz="1700" dirty="0"/>
              <a:t> – </a:t>
            </a:r>
            <a:r>
              <a:rPr lang="en-GB" sz="1700" dirty="0" err="1"/>
              <a:t>teoreticky</a:t>
            </a:r>
            <a:r>
              <a:rPr lang="en-GB" sz="1700" dirty="0"/>
              <a:t> </a:t>
            </a:r>
            <a:r>
              <a:rPr lang="en-GB" sz="1700" dirty="0" err="1"/>
              <a:t>až</a:t>
            </a:r>
            <a:r>
              <a:rPr lang="en-GB" sz="1700" dirty="0"/>
              <a:t> </a:t>
            </a:r>
            <a:r>
              <a:rPr lang="en-GB" sz="1700" dirty="0" err="1"/>
              <a:t>difrakcia</a:t>
            </a:r>
            <a:r>
              <a:rPr lang="en-GB" sz="1700" dirty="0"/>
              <a:t> </a:t>
            </a:r>
            <a:r>
              <a:rPr lang="en-GB" sz="1700" dirty="0" err="1"/>
              <a:t>svetla</a:t>
            </a:r>
            <a:r>
              <a:rPr lang="en-GB" sz="1700" dirty="0"/>
              <a:t> </a:t>
            </a:r>
            <a:r>
              <a:rPr lang="en-GB" sz="1700" dirty="0" err="1"/>
              <a:t>aj</a:t>
            </a:r>
            <a:r>
              <a:rPr lang="en-GB" sz="1700" dirty="0"/>
              <a:t> </a:t>
            </a:r>
            <a:r>
              <a:rPr lang="en-GB" sz="1700" dirty="0" err="1"/>
              <a:t>na</a:t>
            </a:r>
            <a:r>
              <a:rPr lang="en-GB" sz="1700" dirty="0"/>
              <a:t> </a:t>
            </a:r>
            <a:r>
              <a:rPr lang="en-GB" sz="1700" dirty="0" err="1"/>
              <a:t>štrbine</a:t>
            </a:r>
            <a:r>
              <a:rPr lang="en-GB" sz="1700" dirty="0"/>
              <a:t> – </a:t>
            </a:r>
            <a:r>
              <a:rPr lang="en-GB" sz="1700" dirty="0" err="1"/>
              <a:t>zhoršené</a:t>
            </a:r>
            <a:r>
              <a:rPr lang="en-GB" sz="1700" dirty="0"/>
              <a:t> </a:t>
            </a:r>
            <a:r>
              <a:rPr lang="en-GB" sz="1700" dirty="0" err="1"/>
              <a:t>rozlíšenie</a:t>
            </a:r>
            <a:r>
              <a:rPr lang="en-GB" sz="1700" dirty="0"/>
              <a:t>, u </a:t>
            </a:r>
            <a:r>
              <a:rPr lang="en-GB" sz="1700" dirty="0" err="1"/>
              <a:t>reálnych</a:t>
            </a:r>
            <a:r>
              <a:rPr lang="en-GB" sz="1700" dirty="0"/>
              <a:t> </a:t>
            </a:r>
            <a:r>
              <a:rPr lang="en-GB" sz="1700" dirty="0" err="1"/>
              <a:t>štrbín</a:t>
            </a:r>
            <a:r>
              <a:rPr lang="en-GB" sz="1700" dirty="0"/>
              <a:t> </a:t>
            </a:r>
            <a:r>
              <a:rPr lang="en-GB" sz="1700" dirty="0" err="1"/>
              <a:t>možno</a:t>
            </a:r>
            <a:r>
              <a:rPr lang="en-GB" sz="1700" dirty="0"/>
              <a:t> </a:t>
            </a:r>
            <a:r>
              <a:rPr lang="en-GB" sz="1700" dirty="0" err="1"/>
              <a:t>difrakciu</a:t>
            </a:r>
            <a:r>
              <a:rPr lang="en-GB" sz="1700" dirty="0"/>
              <a:t> </a:t>
            </a:r>
            <a:r>
              <a:rPr lang="en-GB" sz="1700" dirty="0" err="1"/>
              <a:t>zanedbať</a:t>
            </a:r>
            <a:r>
              <a:rPr lang="en-GB" sz="1700" dirty="0"/>
              <a:t> a </a:t>
            </a:r>
            <a:r>
              <a:rPr lang="en-GB" sz="1700" dirty="0" err="1"/>
              <a:t>riešiť</a:t>
            </a:r>
            <a:r>
              <a:rPr lang="en-GB" sz="1700" dirty="0"/>
              <a:t> </a:t>
            </a:r>
            <a:r>
              <a:rPr lang="en-GB" sz="1700" dirty="0" err="1"/>
              <a:t>prechod</a:t>
            </a:r>
            <a:r>
              <a:rPr lang="en-GB" sz="1700" dirty="0"/>
              <a:t> </a:t>
            </a:r>
            <a:r>
              <a:rPr lang="en-GB" sz="1700" dirty="0" err="1"/>
              <a:t>svetla</a:t>
            </a:r>
            <a:r>
              <a:rPr lang="en-GB" sz="1700" dirty="0"/>
              <a:t> </a:t>
            </a:r>
            <a:r>
              <a:rPr lang="en-GB" sz="1700" dirty="0" err="1"/>
              <a:t>štrbinou</a:t>
            </a:r>
            <a:r>
              <a:rPr lang="en-GB" sz="1700" dirty="0"/>
              <a:t> </a:t>
            </a:r>
            <a:r>
              <a:rPr lang="en-GB" sz="1700" dirty="0" err="1"/>
              <a:t>geometrickou</a:t>
            </a:r>
            <a:r>
              <a:rPr lang="en-GB" sz="1700" dirty="0"/>
              <a:t> </a:t>
            </a:r>
            <a:r>
              <a:rPr lang="en-GB" sz="1700" dirty="0" err="1"/>
              <a:t>optikou</a:t>
            </a:r>
            <a:endParaRPr lang="en-GB" sz="1700" dirty="0"/>
          </a:p>
          <a:p>
            <a:pPr marL="342900" lvl="1" indent="0">
              <a:buNone/>
            </a:pPr>
            <a:r>
              <a:rPr lang="en-GB" sz="1700" dirty="0" err="1"/>
              <a:t>Reálne</a:t>
            </a:r>
            <a:r>
              <a:rPr lang="en-GB" sz="1700" dirty="0"/>
              <a:t> </a:t>
            </a:r>
            <a:r>
              <a:rPr lang="en-GB" sz="1700" dirty="0" err="1"/>
              <a:t>štrbiny</a:t>
            </a:r>
            <a:r>
              <a:rPr lang="en-GB" sz="1700" dirty="0"/>
              <a:t> v </a:t>
            </a:r>
            <a:r>
              <a:rPr lang="en-GB" sz="1700" dirty="0" err="1"/>
              <a:t>spojení</a:t>
            </a:r>
            <a:r>
              <a:rPr lang="en-GB" sz="1700" dirty="0"/>
              <a:t> s </a:t>
            </a:r>
            <a:r>
              <a:rPr lang="en-GB" sz="1700" dirty="0" err="1"/>
              <a:t>fotoaparátmi</a:t>
            </a:r>
            <a:r>
              <a:rPr lang="en-GB" sz="1700" dirty="0"/>
              <a:t>: 25 – 50 – 100 – 300  </a:t>
            </a:r>
            <a:r>
              <a:rPr lang="el-GR" sz="17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GB" sz="1700" dirty="0"/>
              <a:t>m</a:t>
            </a:r>
            <a:br>
              <a:rPr lang="en-GB" sz="1700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A18E7B-54A2-4B67-BC39-D00506ABF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934" y="1162958"/>
            <a:ext cx="4348065" cy="25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89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8514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4C0B2-D226-4117-BAE0-EEB3015107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4717" y="1690689"/>
                <a:ext cx="7886700" cy="516731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1800" b="1" dirty="0"/>
                  <a:t>4 – </a:t>
                </a:r>
                <a:r>
                  <a:rPr lang="en-GB" sz="1800" b="1" dirty="0" err="1"/>
                  <a:t>mriežka</a:t>
                </a:r>
                <a:r>
                  <a:rPr lang="en-GB" sz="1800" b="1" dirty="0"/>
                  <a:t> </a:t>
                </a:r>
                <a:r>
                  <a:rPr lang="en-GB" sz="1800" dirty="0"/>
                  <a:t>z CD/DVD </a:t>
                </a:r>
                <a:r>
                  <a:rPr lang="en-GB" sz="1800" dirty="0" err="1"/>
                  <a:t>disku</a:t>
                </a:r>
                <a:br>
                  <a:rPr lang="en-GB" sz="1800" dirty="0"/>
                </a:br>
                <a:r>
                  <a:rPr lang="en-GB" sz="1800" dirty="0" err="1"/>
                  <a:t>Uhol</a:t>
                </a:r>
                <a:r>
                  <a:rPr lang="en-GB" sz="1800" dirty="0"/>
                  <a:t> </a:t>
                </a:r>
                <a:r>
                  <a:rPr lang="el-G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θ</a:t>
                </a:r>
                <a:r>
                  <a:rPr lang="en-GB" sz="1800" dirty="0"/>
                  <a:t>, pod </a:t>
                </a:r>
                <a:r>
                  <a:rPr lang="en-GB" sz="1800" dirty="0" err="1"/>
                  <a:t>ktorým</a:t>
                </a:r>
                <a:r>
                  <a:rPr lang="en-GB" sz="1800" dirty="0"/>
                  <a:t> je </a:t>
                </a:r>
                <a:r>
                  <a:rPr lang="en-GB" sz="1800" dirty="0" err="1"/>
                  <a:t>difrakčné</a:t>
                </a:r>
                <a:r>
                  <a:rPr lang="en-GB" sz="1800" dirty="0"/>
                  <a:t> maximum</a:t>
                </a:r>
                <a:br>
                  <a:rPr lang="en-GB" sz="1800" dirty="0"/>
                </a:br>
                <a:r>
                  <a:rPr lang="en-GB" sz="1800" dirty="0" err="1"/>
                  <a:t>svetla</a:t>
                </a:r>
                <a:r>
                  <a:rPr lang="en-GB" sz="1800" dirty="0"/>
                  <a:t> (</a:t>
                </a:r>
                <a:r>
                  <a:rPr lang="el-G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λ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vlnová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dĺžka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b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d =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vzdialenosť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otvorov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mriežky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 marL="0" indent="0"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n =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rád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spektra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):</a:t>
                </a:r>
              </a:p>
              <a:p>
                <a:pPr marL="0" indent="0"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Pre DVD (d = 0.74 </a:t>
                </a:r>
                <a:r>
                  <a:rPr lang="el-G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m),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zelené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svetlo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(0.55 </a:t>
                </a:r>
                <a:r>
                  <a:rPr lang="el-G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m) –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stred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spektra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prvý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rád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0" indent="0">
                  <a:buNone/>
                </a:pPr>
                <a:r>
                  <a:rPr lang="el-GR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Θ</a:t>
                </a:r>
                <a:r>
                  <a:rPr lang="en-GB" sz="18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48</a:t>
                </a:r>
                <a:r>
                  <a:rPr lang="en-GB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br>
                  <a:rPr lang="en-GB" sz="1800" dirty="0"/>
                </a:br>
                <a:r>
                  <a:rPr lang="en-GB" sz="1800" dirty="0"/>
                  <a:t> </a:t>
                </a:r>
                <a:br>
                  <a:rPr lang="en-GB" sz="1800" dirty="0"/>
                </a:br>
                <a:r>
                  <a:rPr lang="en-GB" sz="1800" dirty="0" err="1"/>
                  <a:t>Rozlišovacia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schopnosť</a:t>
                </a:r>
                <a:r>
                  <a:rPr lang="en-GB" sz="1800" dirty="0"/>
                  <a:t> (N je </a:t>
                </a:r>
                <a:r>
                  <a:rPr lang="en-GB" sz="1800" dirty="0" err="1"/>
                  <a:t>celkový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počet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osvetlených</a:t>
                </a:r>
                <a:r>
                  <a:rPr lang="en-GB" sz="1800" dirty="0"/>
                  <a:t> </a:t>
                </a:r>
                <a:r>
                  <a:rPr lang="en-GB" sz="1800" dirty="0" err="1"/>
                  <a:t>čiar</a:t>
                </a:r>
                <a:r>
                  <a:rPr lang="en-GB" sz="1800" dirty="0"/>
                  <a:t>)</a:t>
                </a:r>
              </a:p>
              <a:p>
                <a:pPr marL="0" indent="0">
                  <a:buNone/>
                </a:pPr>
                <a:endParaRPr lang="en-GB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l-GR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den>
                      </m:f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𝑚𝑁</m:t>
                      </m:r>
                    </m:oMath>
                  </m:oMathPara>
                </a14:m>
                <a:endParaRPr lang="en-GB" sz="1800" dirty="0"/>
              </a:p>
              <a:p>
                <a:pPr marL="0" indent="0">
                  <a:buNone/>
                </a:pPr>
                <a:r>
                  <a:rPr lang="en-GB" sz="1800" dirty="0"/>
                  <a:t>Ak </a:t>
                </a:r>
                <a:r>
                  <a:rPr lang="en-GB" sz="1800" dirty="0" err="1"/>
                  <a:t>chceme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rozlíšenie</a:t>
                </a:r>
                <a:r>
                  <a:rPr lang="en-GB" sz="1800" dirty="0"/>
                  <a:t> 1 nm, </a:t>
                </a:r>
                <a:r>
                  <a:rPr lang="en-GB" sz="1800" dirty="0" err="1"/>
                  <a:t>tak</a:t>
                </a:r>
                <a:r>
                  <a:rPr lang="en-GB" sz="1800" dirty="0"/>
                  <a:t> pre </a:t>
                </a:r>
                <a:r>
                  <a:rPr lang="en-GB" sz="1800" dirty="0" err="1"/>
                  <a:t>zelené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svetlo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potrebujeme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aspoň</a:t>
                </a:r>
                <a:r>
                  <a:rPr lang="en-GB" sz="1800" dirty="0"/>
                  <a:t> 550 </a:t>
                </a:r>
                <a:r>
                  <a:rPr lang="en-GB" sz="1800" dirty="0" err="1"/>
                  <a:t>čiar</a:t>
                </a:r>
                <a:r>
                  <a:rPr lang="en-GB" sz="1800" dirty="0"/>
                  <a:t>. </a:t>
                </a:r>
                <a:r>
                  <a:rPr lang="en-GB" sz="1800" dirty="0" err="1"/>
                  <a:t>Reálne</a:t>
                </a:r>
                <a:r>
                  <a:rPr lang="en-GB" sz="1800" dirty="0"/>
                  <a:t> to </a:t>
                </a:r>
                <a:r>
                  <a:rPr lang="en-GB" sz="1800" dirty="0" err="1"/>
                  <a:t>nie</a:t>
                </a:r>
                <a:r>
                  <a:rPr lang="en-GB" sz="1800" dirty="0"/>
                  <a:t> je problem, v </a:t>
                </a:r>
                <a:r>
                  <a:rPr lang="en-GB" sz="1800" dirty="0" err="1"/>
                  <a:t>prípade</a:t>
                </a:r>
                <a:r>
                  <a:rPr lang="en-GB" sz="1800" dirty="0"/>
                  <a:t> DVD </a:t>
                </a:r>
                <a:r>
                  <a:rPr lang="en-GB" sz="1800" dirty="0" err="1"/>
                  <a:t>treba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osvetliť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oblasť</a:t>
                </a:r>
                <a:r>
                  <a:rPr lang="en-GB" sz="1800" dirty="0"/>
                  <a:t> s </a:t>
                </a:r>
                <a:r>
                  <a:rPr lang="en-GB" sz="1800" dirty="0" err="1"/>
                  <a:t>rozmerom</a:t>
                </a:r>
                <a:r>
                  <a:rPr lang="en-GB" sz="1800" dirty="0"/>
                  <a:t> </a:t>
                </a:r>
                <a:r>
                  <a:rPr lang="en-GB" sz="1800" dirty="0" err="1"/>
                  <a:t>asi</a:t>
                </a:r>
                <a:r>
                  <a:rPr lang="en-GB" sz="1800" dirty="0"/>
                  <a:t> </a:t>
                </a:r>
                <a:r>
                  <a:rPr lang="en-GB" sz="1600" dirty="0"/>
                  <a:t>550 x 0.74</a:t>
                </a:r>
                <a:r>
                  <a:rPr lang="el-G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 = 400 </a:t>
                </a:r>
                <a:r>
                  <a:rPr lang="el-G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m = 0.4 mm,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veľké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možnosti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na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optimalizáciu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vstupnej</a:t>
                </a:r>
                <a:r>
                  <a:rPr lang="en-GB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clony</a:t>
                </a:r>
                <a:endParaRPr lang="en-GB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4C0B2-D226-4117-BAE0-EEB301510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4717" y="1690689"/>
                <a:ext cx="7886700" cy="5167311"/>
              </a:xfrm>
              <a:blipFill>
                <a:blip r:embed="rId2"/>
                <a:stretch>
                  <a:fillRect l="-618" t="-1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EA18E7B-54A2-4B67-BC39-D00506ABF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934" y="1162958"/>
            <a:ext cx="4348065" cy="25276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C9F07E-DC1F-4B02-9313-CF66766E2806}"/>
                  </a:ext>
                </a:extLst>
              </p:cNvPr>
              <p:cNvSpPr txBox="1"/>
              <p:nvPr/>
            </p:nvSpPr>
            <p:spPr>
              <a:xfrm>
                <a:off x="1440024" y="3101488"/>
                <a:ext cx="3355910" cy="5259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C9F07E-DC1F-4B02-9313-CF66766E2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024" y="3101488"/>
                <a:ext cx="3355910" cy="525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575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42" y="35628"/>
            <a:ext cx="7886700" cy="1325563"/>
          </a:xfrm>
        </p:spPr>
        <p:txBody>
          <a:bodyPr/>
          <a:lstStyle/>
          <a:p>
            <a:r>
              <a:rPr lang="en-GB" dirty="0"/>
              <a:t>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4C0B2-D226-4117-BAE0-EEB3015107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2750" y="1221200"/>
                <a:ext cx="8552670" cy="599958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1800" b="1" dirty="0"/>
                  <a:t>5 – </a:t>
                </a:r>
                <a:r>
                  <a:rPr lang="en-GB" sz="1800" b="1" dirty="0" err="1"/>
                  <a:t>šošovka</a:t>
                </a:r>
                <a:r>
                  <a:rPr lang="en-GB" sz="1800" b="1" dirty="0"/>
                  <a:t> </a:t>
                </a:r>
                <a:r>
                  <a:rPr lang="en-GB" sz="1800" b="1" dirty="0" err="1"/>
                  <a:t>fotoaparátu</a:t>
                </a:r>
                <a:br>
                  <a:rPr lang="en-GB" sz="1800" dirty="0"/>
                </a:br>
                <a:r>
                  <a:rPr lang="en-GB" sz="1800" dirty="0" err="1"/>
                  <a:t>Zaostriť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štrbinu</a:t>
                </a:r>
                <a:r>
                  <a:rPr lang="en-GB" sz="1800" dirty="0"/>
                  <a:t>. </a:t>
                </a:r>
                <a:r>
                  <a:rPr lang="en-GB" sz="1800" dirty="0" err="1"/>
                  <a:t>Keby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nedochádzalo</a:t>
                </a:r>
                <a:r>
                  <a:rPr lang="en-GB" sz="1800" dirty="0"/>
                  <a:t> </a:t>
                </a:r>
                <a:br>
                  <a:rPr lang="en-GB" sz="1800" dirty="0"/>
                </a:br>
                <a:r>
                  <a:rPr lang="en-GB" sz="1800" dirty="0"/>
                  <a:t>k </a:t>
                </a:r>
                <a:r>
                  <a:rPr lang="en-GB" sz="1800" dirty="0" err="1"/>
                  <a:t>rozkladu</a:t>
                </a:r>
                <a:r>
                  <a:rPr lang="en-GB" sz="1800" dirty="0"/>
                  <a:t> </a:t>
                </a:r>
                <a:r>
                  <a:rPr lang="en-GB" sz="1800" dirty="0" err="1"/>
                  <a:t>farieb</a:t>
                </a:r>
                <a:r>
                  <a:rPr lang="en-GB" sz="1800" dirty="0"/>
                  <a:t>, </a:t>
                </a:r>
                <a:r>
                  <a:rPr lang="en-GB" sz="1800" dirty="0" err="1"/>
                  <a:t>na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snímke</a:t>
                </a:r>
                <a:r>
                  <a:rPr lang="en-GB" sz="1800" dirty="0"/>
                  <a:t> by </a:t>
                </a:r>
                <a:r>
                  <a:rPr lang="en-GB" sz="1800" dirty="0" err="1"/>
                  <a:t>bol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obraz</a:t>
                </a:r>
                <a:br>
                  <a:rPr lang="en-GB" sz="1800" dirty="0"/>
                </a:br>
                <a:r>
                  <a:rPr lang="en-GB" sz="1800" dirty="0" err="1"/>
                  <a:t>zaostrenej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vstupnej</a:t>
                </a:r>
                <a:r>
                  <a:rPr lang="en-GB" sz="1800" dirty="0"/>
                  <a:t> </a:t>
                </a:r>
                <a:r>
                  <a:rPr lang="en-GB" sz="1800" dirty="0" err="1"/>
                  <a:t>štrbiny</a:t>
                </a:r>
                <a:endParaRPr lang="en-GB" sz="1800" dirty="0"/>
              </a:p>
              <a:p>
                <a:pPr marL="0" indent="0">
                  <a:buNone/>
                </a:pPr>
                <a:r>
                  <a:rPr lang="en-GB" sz="1800" dirty="0" err="1"/>
                  <a:t>Ohniskovú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vzdialenosť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zvoliť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tak</a:t>
                </a:r>
                <a:r>
                  <a:rPr lang="en-GB" sz="1800" dirty="0"/>
                  <a:t>, aby</a:t>
                </a:r>
                <a:br>
                  <a:rPr lang="en-GB" sz="1800" dirty="0"/>
                </a:br>
                <a:r>
                  <a:rPr lang="en-GB" sz="1800" dirty="0" err="1"/>
                  <a:t>obraz</a:t>
                </a:r>
                <a:r>
                  <a:rPr lang="en-GB" sz="1800" dirty="0"/>
                  <a:t> </a:t>
                </a:r>
                <a:r>
                  <a:rPr lang="en-GB" sz="1800" dirty="0" err="1"/>
                  <a:t>štrbiny</a:t>
                </a:r>
                <a:r>
                  <a:rPr lang="en-GB" sz="1800" dirty="0"/>
                  <a:t> </a:t>
                </a:r>
                <a:r>
                  <a:rPr lang="en-GB" sz="1800" dirty="0" err="1"/>
                  <a:t>bol</a:t>
                </a:r>
                <a:r>
                  <a:rPr lang="en-GB" sz="1800" dirty="0"/>
                  <a:t> </a:t>
                </a:r>
                <a:r>
                  <a:rPr lang="en-GB" sz="1800" dirty="0" err="1"/>
                  <a:t>širší</a:t>
                </a:r>
                <a:r>
                  <a:rPr lang="en-GB" sz="1800" dirty="0"/>
                  <a:t>, </a:t>
                </a:r>
                <a:r>
                  <a:rPr lang="en-GB" sz="1800" dirty="0" err="1"/>
                  <a:t>než</a:t>
                </a:r>
                <a:r>
                  <a:rPr lang="en-GB" sz="1800" dirty="0"/>
                  <a:t> je </a:t>
                </a:r>
                <a:r>
                  <a:rPr lang="en-GB" sz="1800" dirty="0" err="1"/>
                  <a:t>vzdialenosť</a:t>
                </a:r>
                <a:r>
                  <a:rPr lang="en-GB" sz="1800" dirty="0"/>
                  <a:t> </a:t>
                </a:r>
                <a:br>
                  <a:rPr lang="en-GB" sz="1800" dirty="0"/>
                </a:br>
                <a:r>
                  <a:rPr lang="en-GB" sz="1800" dirty="0" err="1"/>
                  <a:t>dvoch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pixelov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snímači</a:t>
                </a:r>
                <a:endParaRPr lang="en-GB" sz="1800" dirty="0"/>
              </a:p>
              <a:p>
                <a:pPr marL="0" indent="0">
                  <a:buNone/>
                </a:pPr>
                <a:r>
                  <a:rPr lang="en-GB" sz="1800" b="1" dirty="0"/>
                  <a:t>6 – </a:t>
                </a:r>
                <a:r>
                  <a:rPr lang="en-GB" sz="1800" b="1" dirty="0" err="1"/>
                  <a:t>snímač</a:t>
                </a:r>
                <a:r>
                  <a:rPr lang="en-GB" sz="1800" b="1" dirty="0"/>
                  <a:t> </a:t>
                </a:r>
                <a:r>
                  <a:rPr lang="en-GB" sz="1800" b="1" dirty="0" err="1"/>
                  <a:t>fotoaparátu</a:t>
                </a:r>
                <a:br>
                  <a:rPr lang="en-GB" sz="1800" b="1" dirty="0"/>
                </a:br>
                <a:r>
                  <a:rPr lang="en-GB" sz="1800" dirty="0" err="1"/>
                  <a:t>Polohu</a:t>
                </a:r>
                <a:r>
                  <a:rPr lang="en-GB" sz="1800" dirty="0"/>
                  <a:t> </a:t>
                </a:r>
                <a:r>
                  <a:rPr lang="en-GB" sz="1800" dirty="0" err="1"/>
                  <a:t>fotoaparátu</a:t>
                </a:r>
                <a:r>
                  <a:rPr lang="en-GB" sz="1800" dirty="0"/>
                  <a:t> a </a:t>
                </a:r>
                <a:r>
                  <a:rPr lang="en-GB" sz="1800" dirty="0" err="1"/>
                  <a:t>veľkosť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clony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nastaviť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tak</a:t>
                </a:r>
                <a:r>
                  <a:rPr lang="en-GB" sz="1800" dirty="0"/>
                  <a:t>, aby </a:t>
                </a:r>
                <a:r>
                  <a:rPr lang="en-GB" sz="1800" dirty="0" err="1"/>
                  <a:t>fotoaparát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nezachytával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priamo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odrazené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svetlo</a:t>
                </a:r>
                <a:r>
                  <a:rPr lang="en-GB" sz="1800" dirty="0"/>
                  <a:t> od </a:t>
                </a:r>
                <a:r>
                  <a:rPr lang="en-GB" sz="1800" dirty="0" err="1"/>
                  <a:t>mriežky</a:t>
                </a:r>
                <a:r>
                  <a:rPr lang="en-GB" sz="1800" dirty="0"/>
                  <a:t> (</a:t>
                </a:r>
                <a:r>
                  <a:rPr lang="en-GB" sz="1800" dirty="0" err="1"/>
                  <a:t>veľmi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silné</a:t>
                </a:r>
                <a:r>
                  <a:rPr lang="en-GB" sz="1800" dirty="0"/>
                  <a:t>)</a:t>
                </a:r>
              </a:p>
              <a:p>
                <a:pPr marL="0" indent="0">
                  <a:buNone/>
                </a:pPr>
                <a:r>
                  <a:rPr lang="en-GB" sz="1800" dirty="0" err="1"/>
                  <a:t>Veľkosť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snímača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musí</a:t>
                </a:r>
                <a:r>
                  <a:rPr lang="en-GB" sz="1800" dirty="0"/>
                  <a:t> </a:t>
                </a:r>
                <a:r>
                  <a:rPr lang="en-GB" sz="1800" dirty="0" err="1"/>
                  <a:t>postačovať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na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zachytenie</a:t>
                </a:r>
                <a:r>
                  <a:rPr lang="en-GB" sz="1800" dirty="0"/>
                  <a:t> </a:t>
                </a:r>
                <a:r>
                  <a:rPr lang="en-GB" sz="1800" dirty="0" err="1"/>
                  <a:t>celého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spektra</a:t>
                </a:r>
                <a:endParaRPr lang="en-GB" sz="1800" dirty="0"/>
              </a:p>
              <a:p>
                <a:pPr marL="0" indent="0">
                  <a:buNone/>
                </a:pPr>
                <a:r>
                  <a:rPr lang="en-GB" sz="1800" dirty="0" err="1"/>
                  <a:t>Šírka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spektra</a:t>
                </a:r>
                <a:r>
                  <a:rPr lang="en-GB" sz="1800" dirty="0"/>
                  <a:t> </a:t>
                </a:r>
                <a:r>
                  <a:rPr lang="en-GB" sz="1800" i="1" dirty="0"/>
                  <a:t>L </a:t>
                </a:r>
                <a:r>
                  <a:rPr lang="en-GB" sz="1800" dirty="0" err="1"/>
                  <a:t>na</a:t>
                </a:r>
                <a:r>
                  <a:rPr lang="en-GB" sz="1800" dirty="0"/>
                  <a:t> </a:t>
                </a:r>
                <a:r>
                  <a:rPr lang="en-GB" sz="1800" dirty="0" err="1"/>
                  <a:t>snímači</a:t>
                </a:r>
                <a:r>
                  <a:rPr lang="en-GB" sz="1800" dirty="0"/>
                  <a:t> v </a:t>
                </a:r>
                <a:r>
                  <a:rPr lang="en-GB" sz="1800" dirty="0" err="1"/>
                  <a:t>milimetroch</a:t>
                </a:r>
                <a:r>
                  <a:rPr lang="en-GB" sz="1800" dirty="0"/>
                  <a:t> (</a:t>
                </a:r>
                <a:r>
                  <a:rPr lang="en-GB" sz="1800" dirty="0" err="1"/>
                  <a:t>f</a:t>
                </a:r>
                <a:r>
                  <a:rPr lang="en-GB" sz="1800" baseline="-25000" dirty="0" err="1"/>
                  <a:t>o</a:t>
                </a:r>
                <a:r>
                  <a:rPr lang="en-GB" sz="1800" dirty="0"/>
                  <a:t> = </a:t>
                </a:r>
                <a:r>
                  <a:rPr lang="en-GB" sz="1800" dirty="0" err="1"/>
                  <a:t>ohnisková</a:t>
                </a:r>
                <a:r>
                  <a:rPr lang="en-GB" sz="1800" dirty="0"/>
                  <a:t> </a:t>
                </a:r>
                <a:r>
                  <a:rPr lang="en-GB" sz="1800" dirty="0" err="1"/>
                  <a:t>vzdialenosť</a:t>
                </a:r>
                <a:r>
                  <a:rPr lang="en-GB" sz="1800" dirty="0"/>
                  <a:t> </a:t>
                </a:r>
                <a:r>
                  <a:rPr lang="en-GB" sz="1800" dirty="0" err="1"/>
                  <a:t>objektívu</a:t>
                </a:r>
                <a:r>
                  <a:rPr lang="en-GB" sz="1800" dirty="0"/>
                  <a:t> v </a:t>
                </a:r>
                <a:r>
                  <a:rPr lang="en-GB" sz="1800" dirty="0" err="1"/>
                  <a:t>milimetroch</a:t>
                </a:r>
                <a:r>
                  <a:rPr lang="en-GB" sz="1800" dirty="0"/>
                  <a:t>, </a:t>
                </a:r>
                <a:r>
                  <a:rPr lang="en-GB" sz="1800" dirty="0" err="1"/>
                  <a:t>uhly</a:t>
                </a:r>
                <a:r>
                  <a:rPr lang="en-GB" sz="1800" dirty="0"/>
                  <a:t> </a:t>
                </a:r>
                <a:r>
                  <a:rPr lang="en-GB" sz="1800" dirty="0" err="1"/>
                  <a:t>zadať</a:t>
                </a:r>
                <a:r>
                  <a:rPr lang="en-GB" sz="1800" dirty="0"/>
                  <a:t> v </a:t>
                </a:r>
                <a:r>
                  <a:rPr lang="en-GB" sz="1800" dirty="0" err="1"/>
                  <a:t>radiánoch</a:t>
                </a:r>
                <a:r>
                  <a:rPr lang="en-GB" sz="1800" dirty="0"/>
                  <a:t>):</a:t>
                </a:r>
                <a:endParaRPr lang="en-GB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GB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b>
                        <m:sSub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GB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800</m:t>
                              </m:r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  <m:r>
                            <a:rPr lang="en-GB" sz="1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00</m:t>
                              </m:r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𝑛𝑚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GB" sz="1800" dirty="0"/>
              </a:p>
              <a:p>
                <a:pPr marL="0" indent="0">
                  <a:buNone/>
                </a:pPr>
                <a:r>
                  <a:rPr lang="en-GB" sz="1800" dirty="0" err="1"/>
                  <a:t>Príklad</a:t>
                </a:r>
                <a:r>
                  <a:rPr lang="en-GB" sz="1800" dirty="0"/>
                  <a:t> pre </a:t>
                </a:r>
                <a:r>
                  <a:rPr lang="en-GB" sz="1800" dirty="0" err="1"/>
                  <a:t>f</a:t>
                </a:r>
                <a:r>
                  <a:rPr lang="en-GB" sz="1800" baseline="-25000" dirty="0" err="1"/>
                  <a:t>o</a:t>
                </a:r>
                <a:r>
                  <a:rPr lang="en-GB" sz="1800" dirty="0"/>
                  <a:t> = 50 mm a CD (d = 1.6 </a:t>
                </a:r>
                <a:r>
                  <a:rPr lang="el-GR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m):</a:t>
                </a:r>
              </a:p>
              <a:p>
                <a:pPr marL="0" indent="0">
                  <a:buNone/>
                </a:pPr>
                <a:r>
                  <a:rPr lang="el-GR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Θ</a:t>
                </a:r>
                <a:r>
                  <a:rPr lang="en-GB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800nm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30</a:t>
                </a:r>
                <a:r>
                  <a:rPr lang="en-GB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0.523 rad, </a:t>
                </a:r>
                <a:r>
                  <a:rPr lang="el-GR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Θ</a:t>
                </a:r>
                <a:r>
                  <a:rPr lang="en-GB" sz="18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400nm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14.5</a:t>
                </a:r>
                <a:r>
                  <a:rPr lang="en-GB" sz="18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o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0.252 rad</a:t>
                </a:r>
              </a:p>
              <a:p>
                <a:pPr marL="0" indent="0">
                  <a:buNone/>
                </a:pPr>
                <a:r>
                  <a:rPr lang="en-GB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= 50.(0.523-0.252) = 14 mm – to je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minimálny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rozmer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snímača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pri</a:t>
                </a: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800" dirty="0" err="1"/>
                  <a:t>f</a:t>
                </a:r>
                <a:r>
                  <a:rPr lang="en-GB" sz="1800" baseline="-25000" dirty="0" err="1"/>
                  <a:t>o</a:t>
                </a:r>
                <a:r>
                  <a:rPr lang="en-GB" sz="1800" dirty="0"/>
                  <a:t> = 50 mm </a:t>
                </a:r>
                <a:br>
                  <a:rPr lang="en-GB" sz="1800" dirty="0"/>
                </a:br>
                <a:endParaRPr lang="en-GB" sz="18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4C0B2-D226-4117-BAE0-EEB3015107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2750" y="1221200"/>
                <a:ext cx="8552670" cy="5999584"/>
              </a:xfrm>
              <a:blipFill>
                <a:blip r:embed="rId3"/>
                <a:stretch>
                  <a:fillRect l="-570" t="-9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EA18E7B-54A2-4B67-BC39-D00506ABF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09" y="988787"/>
            <a:ext cx="4348065" cy="252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70"/>
            <a:ext cx="7886700" cy="4388564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/>
              <a:t>Čo</a:t>
            </a:r>
            <a:r>
              <a:rPr lang="en-GB" dirty="0"/>
              <a:t> s </a:t>
            </a:r>
            <a:r>
              <a:rPr lang="en-GB" dirty="0" err="1"/>
              <a:t>úlohou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Jednoduchý</a:t>
            </a:r>
            <a:r>
              <a:rPr lang="en-GB" dirty="0"/>
              <a:t> </a:t>
            </a:r>
            <a:r>
              <a:rPr lang="en-GB" dirty="0" err="1"/>
              <a:t>spektrometer</a:t>
            </a:r>
            <a:r>
              <a:rPr lang="en-GB" dirty="0"/>
              <a:t> (</a:t>
            </a:r>
            <a:r>
              <a:rPr lang="en-GB" dirty="0" err="1"/>
              <a:t>úroveň</a:t>
            </a:r>
            <a:r>
              <a:rPr lang="en-GB" dirty="0"/>
              <a:t> </a:t>
            </a:r>
            <a:r>
              <a:rPr lang="en-GB" dirty="0" err="1"/>
              <a:t>základnej</a:t>
            </a:r>
            <a:r>
              <a:rPr lang="en-GB" dirty="0"/>
              <a:t> </a:t>
            </a:r>
            <a:r>
              <a:rPr lang="en-GB" dirty="0" err="1"/>
              <a:t>školy</a:t>
            </a:r>
            <a:r>
              <a:rPr lang="en-GB" dirty="0"/>
              <a:t>):</a:t>
            </a:r>
            <a:br>
              <a:rPr lang="en-GB" dirty="0"/>
            </a:br>
            <a:r>
              <a:rPr lang="en-GB" dirty="0">
                <a:hlinkClick r:id="rId2"/>
              </a:rPr>
              <a:t>https://www.exploratorium.edu/snacks/cd-spectroscope</a:t>
            </a:r>
            <a:endParaRPr lang="en-GB" dirty="0"/>
          </a:p>
          <a:p>
            <a:pPr lvl="1"/>
            <a:r>
              <a:rPr lang="en-GB" dirty="0" err="1"/>
              <a:t>Urobiť</a:t>
            </a:r>
            <a:r>
              <a:rPr lang="en-GB" dirty="0"/>
              <a:t> </a:t>
            </a:r>
            <a:r>
              <a:rPr lang="en-GB" dirty="0" err="1"/>
              <a:t>základný</a:t>
            </a:r>
            <a:r>
              <a:rPr lang="en-GB" dirty="0"/>
              <a:t> </a:t>
            </a:r>
            <a:r>
              <a:rPr lang="en-GB" dirty="0" err="1"/>
              <a:t>výpočet</a:t>
            </a:r>
            <a:r>
              <a:rPr lang="en-GB" dirty="0"/>
              <a:t> </a:t>
            </a:r>
            <a:r>
              <a:rPr lang="en-GB" dirty="0" err="1"/>
              <a:t>geometrie</a:t>
            </a:r>
            <a:r>
              <a:rPr lang="en-GB" dirty="0"/>
              <a:t> </a:t>
            </a:r>
            <a:r>
              <a:rPr lang="en-GB" dirty="0" err="1"/>
              <a:t>spektrometra</a:t>
            </a:r>
            <a:r>
              <a:rPr lang="en-GB" dirty="0"/>
              <a:t> </a:t>
            </a:r>
          </a:p>
          <a:p>
            <a:pPr lvl="2"/>
            <a:r>
              <a:rPr lang="en-GB" dirty="0" err="1"/>
              <a:t>ohniskové</a:t>
            </a:r>
            <a:r>
              <a:rPr lang="en-GB" dirty="0"/>
              <a:t> </a:t>
            </a:r>
            <a:r>
              <a:rPr lang="en-GB" dirty="0" err="1"/>
              <a:t>vzdialenosti</a:t>
            </a:r>
            <a:r>
              <a:rPr lang="en-GB" dirty="0"/>
              <a:t> </a:t>
            </a:r>
            <a:r>
              <a:rPr lang="en-GB" dirty="0" err="1"/>
              <a:t>vstupného</a:t>
            </a:r>
            <a:r>
              <a:rPr lang="en-GB" dirty="0"/>
              <a:t> </a:t>
            </a:r>
            <a:r>
              <a:rPr lang="en-GB" dirty="0" err="1"/>
              <a:t>objektívu</a:t>
            </a:r>
            <a:r>
              <a:rPr lang="en-GB" dirty="0"/>
              <a:t> a </a:t>
            </a:r>
            <a:r>
              <a:rPr lang="en-GB" dirty="0" err="1"/>
              <a:t>fotoaparátu</a:t>
            </a:r>
            <a:endParaRPr lang="en-GB" dirty="0"/>
          </a:p>
          <a:p>
            <a:pPr lvl="2"/>
            <a:r>
              <a:rPr lang="en-GB" dirty="0" err="1"/>
              <a:t>overiť</a:t>
            </a:r>
            <a:r>
              <a:rPr lang="en-GB" dirty="0"/>
              <a:t>, </a:t>
            </a:r>
            <a:r>
              <a:rPr lang="en-GB" dirty="0" err="1"/>
              <a:t>či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spektrum</a:t>
            </a:r>
            <a:r>
              <a:rPr lang="en-GB" dirty="0"/>
              <a:t> </a:t>
            </a:r>
            <a:r>
              <a:rPr lang="en-GB" dirty="0" err="1"/>
              <a:t>zmestí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senzor</a:t>
            </a:r>
            <a:endParaRPr lang="en-GB" dirty="0"/>
          </a:p>
          <a:p>
            <a:pPr lvl="2"/>
            <a:r>
              <a:rPr lang="en-GB" dirty="0" err="1"/>
              <a:t>navrhnúť</a:t>
            </a:r>
            <a:r>
              <a:rPr lang="en-GB" dirty="0"/>
              <a:t> </a:t>
            </a:r>
            <a:r>
              <a:rPr lang="en-GB" dirty="0" err="1"/>
              <a:t>umiestnenie</a:t>
            </a:r>
            <a:r>
              <a:rPr lang="en-GB" dirty="0"/>
              <a:t> </a:t>
            </a:r>
            <a:r>
              <a:rPr lang="en-GB" dirty="0" err="1"/>
              <a:t>fotoaparátu</a:t>
            </a:r>
            <a:r>
              <a:rPr lang="en-GB" dirty="0"/>
              <a:t> pre </a:t>
            </a:r>
            <a:r>
              <a:rPr lang="en-GB" dirty="0" err="1"/>
              <a:t>zachytenie</a:t>
            </a:r>
            <a:r>
              <a:rPr lang="en-GB" dirty="0"/>
              <a:t> </a:t>
            </a:r>
            <a:r>
              <a:rPr lang="en-GB" dirty="0" err="1"/>
              <a:t>spektra</a:t>
            </a:r>
            <a:r>
              <a:rPr lang="en-GB" dirty="0"/>
              <a:t> a </a:t>
            </a:r>
            <a:r>
              <a:rPr lang="en-GB" dirty="0" err="1"/>
              <a:t>elimináciu</a:t>
            </a:r>
            <a:r>
              <a:rPr lang="en-GB" dirty="0"/>
              <a:t> </a:t>
            </a:r>
            <a:r>
              <a:rPr lang="en-GB" dirty="0" err="1"/>
              <a:t>priameho</a:t>
            </a:r>
            <a:r>
              <a:rPr lang="en-GB" dirty="0"/>
              <a:t> </a:t>
            </a:r>
            <a:r>
              <a:rPr lang="en-GB" dirty="0" err="1"/>
              <a:t>odrazu</a:t>
            </a:r>
            <a:r>
              <a:rPr lang="en-GB" dirty="0"/>
              <a:t>, </a:t>
            </a:r>
            <a:r>
              <a:rPr lang="en-GB" dirty="0" err="1"/>
              <a:t>prípadne</a:t>
            </a:r>
            <a:r>
              <a:rPr lang="en-GB" dirty="0"/>
              <a:t> </a:t>
            </a:r>
            <a:r>
              <a:rPr lang="en-GB" dirty="0" err="1"/>
              <a:t>navrhnúť</a:t>
            </a:r>
            <a:r>
              <a:rPr lang="en-GB" dirty="0"/>
              <a:t> </a:t>
            </a:r>
            <a:r>
              <a:rPr lang="en-GB" dirty="0" err="1"/>
              <a:t>umiestnenie</a:t>
            </a:r>
            <a:r>
              <a:rPr lang="en-GB" dirty="0"/>
              <a:t> </a:t>
            </a:r>
            <a:r>
              <a:rPr lang="en-GB" dirty="0" err="1"/>
              <a:t>ďalších</a:t>
            </a:r>
            <a:r>
              <a:rPr lang="en-GB" dirty="0"/>
              <a:t> </a:t>
            </a:r>
            <a:r>
              <a:rPr lang="en-GB" dirty="0" err="1"/>
              <a:t>cloniek</a:t>
            </a:r>
            <a:r>
              <a:rPr lang="en-GB" dirty="0"/>
              <a:t> </a:t>
            </a:r>
            <a:r>
              <a:rPr lang="en-GB" dirty="0" err="1"/>
              <a:t>blokujúcich</a:t>
            </a:r>
            <a:r>
              <a:rPr lang="en-GB" dirty="0"/>
              <a:t> </a:t>
            </a:r>
            <a:r>
              <a:rPr lang="en-GB" dirty="0" err="1"/>
              <a:t>priamo</a:t>
            </a:r>
            <a:r>
              <a:rPr lang="en-GB" dirty="0"/>
              <a:t> </a:t>
            </a:r>
            <a:r>
              <a:rPr lang="en-GB" dirty="0" err="1"/>
              <a:t>odrazené</a:t>
            </a:r>
            <a:r>
              <a:rPr lang="en-GB" dirty="0"/>
              <a:t> </a:t>
            </a:r>
            <a:r>
              <a:rPr lang="en-GB" dirty="0" err="1"/>
              <a:t>svetlo</a:t>
            </a:r>
            <a:endParaRPr lang="en-GB" dirty="0"/>
          </a:p>
          <a:p>
            <a:pPr lvl="2"/>
            <a:r>
              <a:rPr lang="en-GB" dirty="0" err="1"/>
              <a:t>Navrhnúť</a:t>
            </a:r>
            <a:r>
              <a:rPr lang="en-GB" dirty="0"/>
              <a:t> </a:t>
            </a:r>
            <a:r>
              <a:rPr lang="en-GB" dirty="0" err="1"/>
              <a:t>vhodnú</a:t>
            </a:r>
            <a:r>
              <a:rPr lang="en-GB" dirty="0"/>
              <a:t> </a:t>
            </a:r>
            <a:r>
              <a:rPr lang="en-GB" dirty="0" err="1"/>
              <a:t>šírku</a:t>
            </a:r>
            <a:r>
              <a:rPr lang="en-GB" dirty="0"/>
              <a:t> </a:t>
            </a:r>
            <a:r>
              <a:rPr lang="en-GB" dirty="0" err="1"/>
              <a:t>štrbiny</a:t>
            </a:r>
            <a:r>
              <a:rPr lang="en-GB" dirty="0"/>
              <a:t> pre </a:t>
            </a:r>
            <a:r>
              <a:rPr lang="en-GB" dirty="0" err="1"/>
              <a:t>čo</a:t>
            </a:r>
            <a:r>
              <a:rPr lang="en-GB" dirty="0"/>
              <a:t> </a:t>
            </a:r>
            <a:r>
              <a:rPr lang="en-GB" dirty="0" err="1"/>
              <a:t>najvyššie</a:t>
            </a:r>
            <a:r>
              <a:rPr lang="en-GB" dirty="0"/>
              <a:t> </a:t>
            </a:r>
            <a:r>
              <a:rPr lang="en-GB" dirty="0" err="1"/>
              <a:t>rozlíšenie</a:t>
            </a:r>
            <a:r>
              <a:rPr lang="en-GB" dirty="0"/>
              <a:t> (</a:t>
            </a:r>
            <a:r>
              <a:rPr lang="en-GB" dirty="0" err="1"/>
              <a:t>napríklad</a:t>
            </a:r>
            <a:r>
              <a:rPr lang="en-GB" dirty="0"/>
              <a:t> 1 nm </a:t>
            </a:r>
            <a:r>
              <a:rPr lang="en-GB" dirty="0" err="1"/>
              <a:t>alebo</a:t>
            </a:r>
            <a:r>
              <a:rPr lang="en-GB" dirty="0"/>
              <a:t> 5 nm), </a:t>
            </a:r>
            <a:r>
              <a:rPr lang="en-GB" dirty="0" err="1"/>
              <a:t>úzka</a:t>
            </a:r>
            <a:r>
              <a:rPr lang="en-GB" dirty="0"/>
              <a:t> </a:t>
            </a:r>
            <a:r>
              <a:rPr lang="en-GB" dirty="0" err="1"/>
              <a:t>štrbina</a:t>
            </a:r>
            <a:r>
              <a:rPr lang="en-GB" dirty="0"/>
              <a:t> </a:t>
            </a:r>
            <a:r>
              <a:rPr lang="en-GB" dirty="0" err="1"/>
              <a:t>však</a:t>
            </a:r>
            <a:r>
              <a:rPr lang="en-GB" dirty="0"/>
              <a:t> </a:t>
            </a:r>
            <a:r>
              <a:rPr lang="en-GB" dirty="0" err="1"/>
              <a:t>znamená</a:t>
            </a:r>
            <a:r>
              <a:rPr lang="en-GB" dirty="0"/>
              <a:t> </a:t>
            </a:r>
            <a:r>
              <a:rPr lang="en-GB" dirty="0" err="1"/>
              <a:t>málo</a:t>
            </a:r>
            <a:r>
              <a:rPr lang="en-GB" dirty="0"/>
              <a:t> </a:t>
            </a:r>
            <a:r>
              <a:rPr lang="en-GB" dirty="0" err="1"/>
              <a:t>svetla</a:t>
            </a:r>
            <a:r>
              <a:rPr lang="en-GB" dirty="0"/>
              <a:t> a </a:t>
            </a:r>
            <a:r>
              <a:rPr lang="en-GB" dirty="0" err="1"/>
              <a:t>šum</a:t>
            </a:r>
            <a:endParaRPr lang="en-GB" dirty="0"/>
          </a:p>
          <a:p>
            <a:pPr lvl="2"/>
            <a:r>
              <a:rPr lang="en-GB" dirty="0" err="1"/>
              <a:t>Vyrobiť</a:t>
            </a:r>
            <a:r>
              <a:rPr lang="en-GB" dirty="0"/>
              <a:t> </a:t>
            </a:r>
            <a:r>
              <a:rPr lang="en-GB" dirty="0" err="1"/>
              <a:t>tenké</a:t>
            </a:r>
            <a:r>
              <a:rPr lang="en-GB" dirty="0"/>
              <a:t> </a:t>
            </a:r>
            <a:r>
              <a:rPr lang="en-GB" dirty="0" err="1"/>
              <a:t>štrbiny</a:t>
            </a:r>
            <a:r>
              <a:rPr lang="en-GB" dirty="0"/>
              <a:t> s </a:t>
            </a:r>
            <a:r>
              <a:rPr lang="en-GB" dirty="0" err="1"/>
              <a:t>rôznou</a:t>
            </a:r>
            <a:r>
              <a:rPr lang="en-GB" dirty="0"/>
              <a:t> </a:t>
            </a:r>
            <a:r>
              <a:rPr lang="en-GB" dirty="0" err="1"/>
              <a:t>šírkou</a:t>
            </a:r>
            <a:r>
              <a:rPr lang="en-GB" dirty="0"/>
              <a:t> – </a:t>
            </a:r>
            <a:r>
              <a:rPr lang="en-GB" dirty="0" err="1"/>
              <a:t>dve</a:t>
            </a:r>
            <a:r>
              <a:rPr lang="en-GB" dirty="0"/>
              <a:t> </a:t>
            </a:r>
            <a:r>
              <a:rPr lang="en-GB" dirty="0" err="1"/>
              <a:t>žiletky</a:t>
            </a:r>
            <a:r>
              <a:rPr lang="en-GB" dirty="0"/>
              <a:t> </a:t>
            </a:r>
            <a:r>
              <a:rPr lang="en-GB" dirty="0" err="1"/>
              <a:t>reznou</a:t>
            </a:r>
            <a:r>
              <a:rPr lang="en-GB" dirty="0"/>
              <a:t> </a:t>
            </a:r>
            <a:r>
              <a:rPr lang="en-GB" dirty="0" err="1"/>
              <a:t>hranou</a:t>
            </a:r>
            <a:r>
              <a:rPr lang="en-GB" dirty="0"/>
              <a:t> k </a:t>
            </a:r>
            <a:r>
              <a:rPr lang="en-GB" dirty="0" err="1"/>
              <a:t>sebe</a:t>
            </a:r>
            <a:r>
              <a:rPr lang="en-GB" dirty="0"/>
              <a:t>, </a:t>
            </a:r>
            <a:r>
              <a:rPr lang="en-GB" dirty="0" err="1"/>
              <a:t>laserom</a:t>
            </a:r>
            <a:r>
              <a:rPr lang="en-GB" dirty="0"/>
              <a:t> </a:t>
            </a:r>
            <a:r>
              <a:rPr lang="en-GB" dirty="0" err="1"/>
              <a:t>vyrezať</a:t>
            </a:r>
            <a:r>
              <a:rPr lang="en-GB" dirty="0"/>
              <a:t> </a:t>
            </a:r>
            <a:r>
              <a:rPr lang="en-GB" dirty="0" err="1"/>
              <a:t>otvor</a:t>
            </a:r>
            <a:r>
              <a:rPr lang="en-GB" dirty="0"/>
              <a:t> do </a:t>
            </a:r>
            <a:r>
              <a:rPr lang="en-GB" dirty="0" err="1"/>
              <a:t>tenkého</a:t>
            </a:r>
            <a:r>
              <a:rPr lang="en-GB" dirty="0"/>
              <a:t> </a:t>
            </a:r>
            <a:r>
              <a:rPr lang="en-GB" dirty="0" err="1"/>
              <a:t>plechu</a:t>
            </a:r>
            <a:r>
              <a:rPr lang="en-GB" dirty="0"/>
              <a:t> (</a:t>
            </a:r>
            <a:r>
              <a:rPr lang="en-GB" dirty="0" err="1"/>
              <a:t>napríklad</a:t>
            </a:r>
            <a:r>
              <a:rPr lang="en-GB" dirty="0"/>
              <a:t> </a:t>
            </a:r>
            <a:r>
              <a:rPr lang="en-GB" dirty="0" err="1"/>
              <a:t>hrubý</a:t>
            </a:r>
            <a:r>
              <a:rPr lang="en-GB" dirty="0"/>
              <a:t> </a:t>
            </a:r>
            <a:r>
              <a:rPr lang="en-GB" dirty="0" err="1"/>
              <a:t>alobal</a:t>
            </a:r>
            <a:r>
              <a:rPr lang="en-GB" dirty="0"/>
              <a:t>)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plastu</a:t>
            </a:r>
            <a:r>
              <a:rPr lang="en-GB" dirty="0"/>
              <a:t>, </a:t>
            </a:r>
            <a:r>
              <a:rPr lang="en-GB" dirty="0" err="1"/>
              <a:t>zarezať</a:t>
            </a:r>
            <a:r>
              <a:rPr lang="en-GB" dirty="0"/>
              <a:t> </a:t>
            </a:r>
            <a:r>
              <a:rPr lang="en-GB" dirty="0" err="1"/>
              <a:t>žiletkou</a:t>
            </a:r>
            <a:r>
              <a:rPr lang="en-GB" dirty="0"/>
              <a:t> do </a:t>
            </a:r>
            <a:r>
              <a:rPr lang="en-GB" dirty="0" err="1"/>
              <a:t>tenkého</a:t>
            </a:r>
            <a:r>
              <a:rPr lang="en-GB" dirty="0"/>
              <a:t> </a:t>
            </a:r>
            <a:r>
              <a:rPr lang="en-GB" dirty="0" err="1"/>
              <a:t>plastu</a:t>
            </a:r>
            <a:r>
              <a:rPr lang="en-GB" dirty="0"/>
              <a:t>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alobalu</a:t>
            </a:r>
            <a:r>
              <a:rPr lang="en-GB" dirty="0"/>
              <a:t>, …  </a:t>
            </a:r>
            <a:r>
              <a:rPr lang="en-GB" dirty="0" err="1"/>
              <a:t>Precízne</a:t>
            </a:r>
            <a:r>
              <a:rPr lang="en-GB" dirty="0"/>
              <a:t> </a:t>
            </a:r>
            <a:r>
              <a:rPr lang="en-GB" dirty="0" err="1"/>
              <a:t>štrbiny</a:t>
            </a:r>
            <a:r>
              <a:rPr lang="en-GB" dirty="0"/>
              <a:t>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dajú</a:t>
            </a:r>
            <a:r>
              <a:rPr lang="en-GB" dirty="0"/>
              <a:t> </a:t>
            </a:r>
            <a:r>
              <a:rPr lang="en-GB" dirty="0" err="1"/>
              <a:t>aj</a:t>
            </a:r>
            <a:r>
              <a:rPr lang="en-GB" dirty="0"/>
              <a:t> </a:t>
            </a:r>
            <a:r>
              <a:rPr lang="en-GB" dirty="0" err="1"/>
              <a:t>kúpiť</a:t>
            </a:r>
            <a:r>
              <a:rPr lang="en-GB" dirty="0"/>
              <a:t>, ale </a:t>
            </a:r>
            <a:r>
              <a:rPr lang="en-GB" dirty="0" err="1"/>
              <a:t>sú</a:t>
            </a:r>
            <a:r>
              <a:rPr lang="en-GB" dirty="0"/>
              <a:t> </a:t>
            </a:r>
            <a:r>
              <a:rPr lang="en-GB" dirty="0" err="1"/>
              <a:t>drahé</a:t>
            </a:r>
            <a:r>
              <a:rPr lang="en-GB" dirty="0"/>
              <a:t> (</a:t>
            </a:r>
            <a:r>
              <a:rPr lang="en-GB" dirty="0" err="1"/>
              <a:t>cca</a:t>
            </a:r>
            <a:r>
              <a:rPr lang="en-GB" dirty="0"/>
              <a:t> 30-150 </a:t>
            </a:r>
            <a:r>
              <a:rPr lang="en-GB" dirty="0" err="1"/>
              <a:t>eur</a:t>
            </a:r>
            <a:r>
              <a:rPr lang="en-GB" dirty="0"/>
              <a:t> za </a:t>
            </a:r>
            <a:r>
              <a:rPr lang="en-GB" dirty="0" err="1"/>
              <a:t>kus</a:t>
            </a:r>
            <a:r>
              <a:rPr lang="en-GB" dirty="0"/>
              <a:t>): </a:t>
            </a:r>
            <a:r>
              <a:rPr lang="en-GB" dirty="0">
                <a:hlinkClick r:id="rId3"/>
              </a:rPr>
              <a:t>https://www.edmundoptics.eu/f/precision-air-slits/12136/</a:t>
            </a:r>
            <a:r>
              <a:rPr lang="en-GB" dirty="0"/>
              <a:t> , </a:t>
            </a:r>
            <a:r>
              <a:rPr lang="en-GB" dirty="0">
                <a:hlinkClick r:id="rId4"/>
              </a:rPr>
              <a:t>https://lenoxlaser.com/shop/optical-apertures/standard-slits/precision-air-slit/</a:t>
            </a:r>
            <a:r>
              <a:rPr lang="en-GB" dirty="0"/>
              <a:t> </a:t>
            </a:r>
            <a:r>
              <a:rPr lang="en-GB" dirty="0">
                <a:hlinkClick r:id="rId5"/>
              </a:rPr>
              <a:t>https://diy-optics.com/collections/slits-and-pinholes</a:t>
            </a:r>
            <a:br>
              <a:rPr lang="en-GB" dirty="0"/>
            </a:br>
            <a:r>
              <a:rPr lang="en-GB" dirty="0">
                <a:hlinkClick r:id="rId6"/>
              </a:rPr>
              <a:t>https://www.aliexpress.com/</a:t>
            </a:r>
            <a:r>
              <a:rPr lang="en-GB" dirty="0"/>
              <a:t> - </a:t>
            </a:r>
            <a:r>
              <a:rPr lang="en-GB" dirty="0" err="1"/>
              <a:t>hľadaj</a:t>
            </a:r>
            <a:r>
              <a:rPr lang="en-GB" dirty="0"/>
              <a:t> “optical air slit”</a:t>
            </a:r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22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69"/>
            <a:ext cx="7886700" cy="3351568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Čo</a:t>
            </a:r>
            <a:r>
              <a:rPr lang="en-GB" dirty="0"/>
              <a:t> s </a:t>
            </a:r>
            <a:r>
              <a:rPr lang="en-GB" dirty="0" err="1"/>
              <a:t>úlohou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Skúsiť</a:t>
            </a:r>
            <a:r>
              <a:rPr lang="en-GB" dirty="0"/>
              <a:t> </a:t>
            </a:r>
            <a:r>
              <a:rPr lang="en-GB" dirty="0" err="1"/>
              <a:t>meniť</a:t>
            </a:r>
            <a:r>
              <a:rPr lang="en-GB" dirty="0"/>
              <a:t> </a:t>
            </a:r>
            <a:r>
              <a:rPr lang="en-GB" dirty="0" err="1"/>
              <a:t>veľkosť</a:t>
            </a:r>
            <a:r>
              <a:rPr lang="en-GB" dirty="0"/>
              <a:t> </a:t>
            </a:r>
            <a:r>
              <a:rPr lang="en-GB" dirty="0" err="1"/>
              <a:t>clony</a:t>
            </a:r>
            <a:r>
              <a:rPr lang="en-GB" dirty="0"/>
              <a:t> </a:t>
            </a:r>
            <a:r>
              <a:rPr lang="en-GB" dirty="0" err="1"/>
              <a:t>pred</a:t>
            </a:r>
            <a:r>
              <a:rPr lang="en-GB" dirty="0"/>
              <a:t> </a:t>
            </a:r>
            <a:r>
              <a:rPr lang="en-GB" dirty="0" err="1"/>
              <a:t>vstupným</a:t>
            </a:r>
            <a:r>
              <a:rPr lang="en-GB" dirty="0"/>
              <a:t> </a:t>
            </a:r>
            <a:r>
              <a:rPr lang="en-GB" dirty="0" err="1"/>
              <a:t>objektívom</a:t>
            </a:r>
            <a:r>
              <a:rPr lang="en-GB" dirty="0"/>
              <a:t>, </a:t>
            </a:r>
            <a:r>
              <a:rPr lang="en-GB" dirty="0" err="1"/>
              <a:t>clonu</a:t>
            </a:r>
            <a:r>
              <a:rPr lang="en-GB" dirty="0"/>
              <a:t> </a:t>
            </a:r>
            <a:r>
              <a:rPr lang="en-GB" dirty="0" err="1"/>
              <a:t>fotoaparátu</a:t>
            </a:r>
            <a:r>
              <a:rPr lang="en-GB" dirty="0"/>
              <a:t>, </a:t>
            </a:r>
            <a:r>
              <a:rPr lang="en-GB" dirty="0" err="1"/>
              <a:t>zaostrenie</a:t>
            </a:r>
            <a:r>
              <a:rPr lang="en-GB" dirty="0"/>
              <a:t> </a:t>
            </a:r>
            <a:r>
              <a:rPr lang="en-GB" dirty="0" err="1"/>
              <a:t>fotoaparátu</a:t>
            </a:r>
            <a:r>
              <a:rPr lang="en-GB" dirty="0"/>
              <a:t>, … s </a:t>
            </a:r>
            <a:r>
              <a:rPr lang="en-GB" dirty="0" err="1"/>
              <a:t>cieľom</a:t>
            </a:r>
            <a:r>
              <a:rPr lang="en-GB" dirty="0"/>
              <a:t> </a:t>
            </a:r>
            <a:r>
              <a:rPr lang="en-GB" dirty="0" err="1"/>
              <a:t>dosiahnuť</a:t>
            </a:r>
            <a:r>
              <a:rPr lang="en-GB" dirty="0"/>
              <a:t> </a:t>
            </a:r>
            <a:r>
              <a:rPr lang="en-GB" dirty="0" err="1"/>
              <a:t>čo</a:t>
            </a:r>
            <a:r>
              <a:rPr lang="en-GB" dirty="0"/>
              <a:t> </a:t>
            </a:r>
            <a:r>
              <a:rPr lang="en-GB" dirty="0" err="1"/>
              <a:t>najlepšie</a:t>
            </a:r>
            <a:r>
              <a:rPr lang="en-GB" dirty="0"/>
              <a:t> </a:t>
            </a:r>
            <a:r>
              <a:rPr lang="en-GB" dirty="0" err="1"/>
              <a:t>rozlíšenie</a:t>
            </a:r>
            <a:endParaRPr lang="en-GB" dirty="0"/>
          </a:p>
          <a:p>
            <a:pPr lvl="1"/>
            <a:r>
              <a:rPr lang="en-GB" dirty="0" err="1"/>
              <a:t>Potlačiť</a:t>
            </a:r>
            <a:r>
              <a:rPr lang="en-GB" dirty="0"/>
              <a:t> </a:t>
            </a:r>
            <a:r>
              <a:rPr lang="en-GB" dirty="0" err="1"/>
              <a:t>aberácie</a:t>
            </a:r>
            <a:r>
              <a:rPr lang="en-GB" dirty="0"/>
              <a:t> (</a:t>
            </a:r>
            <a:r>
              <a:rPr lang="en-GB" dirty="0" err="1"/>
              <a:t>chyby</a:t>
            </a:r>
            <a:r>
              <a:rPr lang="en-GB" dirty="0"/>
              <a:t>), </a:t>
            </a:r>
            <a:r>
              <a:rPr lang="en-GB" dirty="0" err="1"/>
              <a:t>napríklad</a:t>
            </a:r>
            <a:r>
              <a:rPr lang="en-GB" dirty="0"/>
              <a:t> </a:t>
            </a:r>
            <a:r>
              <a:rPr lang="en-GB" dirty="0" err="1"/>
              <a:t>rozptýlené</a:t>
            </a:r>
            <a:r>
              <a:rPr lang="en-GB" dirty="0"/>
              <a:t> </a:t>
            </a:r>
            <a:r>
              <a:rPr lang="en-GB" dirty="0" err="1"/>
              <a:t>svetlo</a:t>
            </a:r>
            <a:r>
              <a:rPr lang="en-GB" dirty="0"/>
              <a:t>, </a:t>
            </a:r>
            <a:r>
              <a:rPr lang="en-GB" dirty="0" err="1"/>
              <a:t>nezaostrenie</a:t>
            </a:r>
            <a:r>
              <a:rPr lang="en-GB" dirty="0"/>
              <a:t> </a:t>
            </a:r>
            <a:r>
              <a:rPr lang="en-GB" dirty="0" err="1"/>
              <a:t>spektra</a:t>
            </a:r>
            <a:r>
              <a:rPr lang="en-GB" dirty="0"/>
              <a:t>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jeho</a:t>
            </a:r>
            <a:r>
              <a:rPr lang="en-GB" dirty="0"/>
              <a:t> </a:t>
            </a:r>
            <a:r>
              <a:rPr lang="en-GB" dirty="0" err="1"/>
              <a:t>časti</a:t>
            </a:r>
            <a:r>
              <a:rPr lang="en-GB" dirty="0"/>
              <a:t>, … </a:t>
            </a:r>
            <a:r>
              <a:rPr lang="en-GB" dirty="0" err="1"/>
              <a:t>Nie</a:t>
            </a:r>
            <a:r>
              <a:rPr lang="en-GB" dirty="0"/>
              <a:t> </a:t>
            </a:r>
            <a:r>
              <a:rPr lang="en-GB" dirty="0" err="1"/>
              <a:t>zakrivenie</a:t>
            </a:r>
            <a:r>
              <a:rPr lang="en-GB" dirty="0"/>
              <a:t> </a:t>
            </a:r>
            <a:r>
              <a:rPr lang="en-GB" dirty="0" err="1"/>
              <a:t>čiar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fotke</a:t>
            </a:r>
            <a:r>
              <a:rPr lang="en-GB" dirty="0"/>
              <a:t> – data </a:t>
            </a:r>
            <a:r>
              <a:rPr lang="en-GB" dirty="0" err="1"/>
              <a:t>sa</a:t>
            </a:r>
            <a:r>
              <a:rPr lang="en-GB" dirty="0"/>
              <a:t> </a:t>
            </a:r>
            <a:r>
              <a:rPr lang="en-GB" dirty="0" err="1"/>
              <a:t>dajú</a:t>
            </a:r>
            <a:r>
              <a:rPr lang="en-GB" dirty="0"/>
              <a:t> </a:t>
            </a:r>
            <a:r>
              <a:rPr lang="en-GB" dirty="0" err="1"/>
              <a:t>presne</a:t>
            </a:r>
            <a:r>
              <a:rPr lang="en-GB" dirty="0"/>
              <a:t> </a:t>
            </a:r>
            <a:r>
              <a:rPr lang="en-GB" dirty="0" err="1"/>
              <a:t>extrahovať</a:t>
            </a:r>
            <a:r>
              <a:rPr lang="en-GB" dirty="0"/>
              <a:t> </a:t>
            </a:r>
            <a:r>
              <a:rPr lang="en-GB" dirty="0" err="1"/>
              <a:t>aj</a:t>
            </a:r>
            <a:r>
              <a:rPr lang="en-GB" dirty="0"/>
              <a:t> zo </a:t>
            </a:r>
            <a:r>
              <a:rPr lang="en-GB" dirty="0" err="1"/>
              <a:t>zakrivených</a:t>
            </a:r>
            <a:r>
              <a:rPr lang="en-GB" dirty="0"/>
              <a:t> </a:t>
            </a:r>
            <a:r>
              <a:rPr lang="en-GB" dirty="0" err="1"/>
              <a:t>čiar</a:t>
            </a:r>
            <a:r>
              <a:rPr lang="en-GB" dirty="0"/>
              <a:t>.</a:t>
            </a:r>
          </a:p>
          <a:p>
            <a:pPr lvl="1"/>
            <a:r>
              <a:rPr lang="en-GB" dirty="0" err="1"/>
              <a:t>Previesť</a:t>
            </a:r>
            <a:r>
              <a:rPr lang="en-GB" dirty="0"/>
              <a:t> </a:t>
            </a:r>
            <a:r>
              <a:rPr lang="en-GB" dirty="0" err="1"/>
              <a:t>snímku</a:t>
            </a:r>
            <a:r>
              <a:rPr lang="en-GB" dirty="0"/>
              <a:t> z </a:t>
            </a:r>
            <a:r>
              <a:rPr lang="en-GB" dirty="0" err="1"/>
              <a:t>fotoaparátu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čísla</a:t>
            </a:r>
            <a:r>
              <a:rPr lang="en-GB" dirty="0"/>
              <a:t>:</a:t>
            </a:r>
          </a:p>
          <a:p>
            <a:pPr lvl="2"/>
            <a:r>
              <a:rPr lang="en-GB" dirty="0" err="1"/>
              <a:t>Nasnímať</a:t>
            </a:r>
            <a:r>
              <a:rPr lang="en-GB" dirty="0"/>
              <a:t> v RAW </a:t>
            </a:r>
            <a:r>
              <a:rPr lang="en-GB" dirty="0" err="1"/>
              <a:t>formáte</a:t>
            </a:r>
            <a:endParaRPr lang="en-GB" dirty="0"/>
          </a:p>
          <a:p>
            <a:pPr lvl="2"/>
            <a:r>
              <a:rPr lang="en-GB" dirty="0"/>
              <a:t>DCRAW – free program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konverziu</a:t>
            </a:r>
            <a:r>
              <a:rPr lang="en-GB" dirty="0"/>
              <a:t> RAW </a:t>
            </a:r>
            <a:r>
              <a:rPr lang="en-GB" dirty="0" err="1"/>
              <a:t>obrázkov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čísla</a:t>
            </a:r>
            <a:r>
              <a:rPr lang="en-GB" dirty="0"/>
              <a:t> v </a:t>
            </a:r>
            <a:r>
              <a:rPr lang="en-GB" dirty="0" err="1"/>
              <a:t>binárnom</a:t>
            </a:r>
            <a:r>
              <a:rPr lang="en-GB" dirty="0"/>
              <a:t> </a:t>
            </a:r>
            <a:r>
              <a:rPr lang="en-GB" dirty="0" err="1"/>
              <a:t>tvare</a:t>
            </a:r>
            <a:r>
              <a:rPr lang="en-GB" dirty="0"/>
              <a:t> (0 – 65535) </a:t>
            </a:r>
            <a:r>
              <a:rPr lang="en-GB" dirty="0" err="1"/>
              <a:t>vo</a:t>
            </a:r>
            <a:r>
              <a:rPr lang="en-GB" dirty="0"/>
              <a:t> </a:t>
            </a:r>
            <a:r>
              <a:rPr lang="en-GB" dirty="0" err="1"/>
              <a:t>formáte</a:t>
            </a:r>
            <a:r>
              <a:rPr lang="en-GB" dirty="0"/>
              <a:t> PGM</a:t>
            </a:r>
          </a:p>
          <a:p>
            <a:pPr lvl="1"/>
            <a:r>
              <a:rPr lang="en-GB" dirty="0" err="1"/>
              <a:t>Skalibrovať</a:t>
            </a:r>
            <a:r>
              <a:rPr lang="en-GB" dirty="0"/>
              <a:t> </a:t>
            </a:r>
            <a:r>
              <a:rPr lang="en-GB" dirty="0" err="1"/>
              <a:t>dáta</a:t>
            </a:r>
            <a:r>
              <a:rPr lang="en-GB" dirty="0"/>
              <a:t> </a:t>
            </a:r>
            <a:r>
              <a:rPr lang="en-GB" dirty="0" err="1"/>
              <a:t>aspoň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“flat-field” a “dark frame”</a:t>
            </a:r>
          </a:p>
          <a:p>
            <a:pPr lvl="1"/>
            <a:r>
              <a:rPr lang="en-GB" dirty="0" err="1"/>
              <a:t>Nájsť</a:t>
            </a:r>
            <a:r>
              <a:rPr lang="en-GB" dirty="0"/>
              <a:t>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napísať</a:t>
            </a:r>
            <a:r>
              <a:rPr lang="en-GB" dirty="0"/>
              <a:t> </a:t>
            </a:r>
            <a:r>
              <a:rPr lang="en-GB" dirty="0" err="1"/>
              <a:t>vlastný</a:t>
            </a:r>
            <a:r>
              <a:rPr lang="en-GB" dirty="0"/>
              <a:t> program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korekcie</a:t>
            </a:r>
            <a:r>
              <a:rPr lang="en-GB" dirty="0"/>
              <a:t> a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extrakciu</a:t>
            </a:r>
            <a:r>
              <a:rPr lang="en-GB" dirty="0"/>
              <a:t> </a:t>
            </a:r>
            <a:r>
              <a:rPr lang="en-GB" dirty="0" err="1"/>
              <a:t>spektra</a:t>
            </a:r>
            <a:endParaRPr lang="en-GB" dirty="0"/>
          </a:p>
          <a:p>
            <a:pPr lvl="2"/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10254" name="Picture 14" descr="https://davinci.fmph.uniba.sk/~kundracik1/PollutionSpectrometer/sun_spectrum_orig.jpg">
            <a:extLst>
              <a:ext uri="{FF2B5EF4-FFF2-40B4-BE49-F238E27FC236}">
                <a16:creationId xmlns:a16="http://schemas.microsoft.com/office/drawing/2014/main" id="{B8AC18FF-0B00-4037-87D8-9B581FD82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40" b="11717"/>
          <a:stretch/>
        </p:blipFill>
        <p:spPr bwMode="auto">
          <a:xfrm>
            <a:off x="1107233" y="5015461"/>
            <a:ext cx="6352758" cy="1723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8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70"/>
            <a:ext cx="7886700" cy="2335828"/>
          </a:xfrm>
        </p:spPr>
        <p:txBody>
          <a:bodyPr>
            <a:normAutofit fontScale="77500" lnSpcReduction="20000"/>
          </a:bodyPr>
          <a:lstStyle/>
          <a:p>
            <a:r>
              <a:rPr lang="en-GB" dirty="0" err="1"/>
              <a:t>Čo</a:t>
            </a:r>
            <a:r>
              <a:rPr lang="en-GB" dirty="0"/>
              <a:t> s </a:t>
            </a:r>
            <a:r>
              <a:rPr lang="en-GB" dirty="0" err="1"/>
              <a:t>úlohou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Skúsiť</a:t>
            </a:r>
            <a:r>
              <a:rPr lang="en-GB" dirty="0"/>
              <a:t> </a:t>
            </a:r>
            <a:r>
              <a:rPr lang="en-GB" dirty="0" err="1"/>
              <a:t>meniť</a:t>
            </a:r>
            <a:r>
              <a:rPr lang="en-GB" dirty="0"/>
              <a:t> </a:t>
            </a:r>
            <a:r>
              <a:rPr lang="en-GB" dirty="0" err="1"/>
              <a:t>veľkosť</a:t>
            </a:r>
            <a:r>
              <a:rPr lang="en-GB" dirty="0"/>
              <a:t> </a:t>
            </a:r>
            <a:r>
              <a:rPr lang="en-GB" dirty="0" err="1"/>
              <a:t>clony</a:t>
            </a:r>
            <a:r>
              <a:rPr lang="en-GB" dirty="0"/>
              <a:t> </a:t>
            </a:r>
            <a:r>
              <a:rPr lang="en-GB" dirty="0" err="1"/>
              <a:t>pred</a:t>
            </a:r>
            <a:r>
              <a:rPr lang="en-GB" dirty="0"/>
              <a:t> </a:t>
            </a:r>
            <a:r>
              <a:rPr lang="en-GB" dirty="0" err="1"/>
              <a:t>vstupným</a:t>
            </a:r>
            <a:r>
              <a:rPr lang="en-GB" dirty="0"/>
              <a:t> </a:t>
            </a:r>
            <a:r>
              <a:rPr lang="en-GB" dirty="0" err="1"/>
              <a:t>objektívom</a:t>
            </a:r>
            <a:r>
              <a:rPr lang="en-GB" dirty="0"/>
              <a:t>, </a:t>
            </a:r>
            <a:r>
              <a:rPr lang="en-GB" dirty="0" err="1"/>
              <a:t>clonu</a:t>
            </a:r>
            <a:r>
              <a:rPr lang="en-GB" dirty="0"/>
              <a:t> </a:t>
            </a:r>
            <a:r>
              <a:rPr lang="en-GB" dirty="0" err="1"/>
              <a:t>fotoaparátu</a:t>
            </a:r>
            <a:r>
              <a:rPr lang="en-GB" dirty="0"/>
              <a:t>, </a:t>
            </a:r>
            <a:r>
              <a:rPr lang="en-GB" dirty="0" err="1"/>
              <a:t>zaostrenie</a:t>
            </a:r>
            <a:r>
              <a:rPr lang="en-GB" dirty="0"/>
              <a:t> </a:t>
            </a:r>
            <a:r>
              <a:rPr lang="en-GB" dirty="0" err="1"/>
              <a:t>fotoaparátu</a:t>
            </a:r>
            <a:r>
              <a:rPr lang="en-GB" dirty="0"/>
              <a:t>, … s </a:t>
            </a:r>
            <a:r>
              <a:rPr lang="en-GB" dirty="0" err="1"/>
              <a:t>cieľom</a:t>
            </a:r>
            <a:r>
              <a:rPr lang="en-GB" dirty="0"/>
              <a:t> </a:t>
            </a:r>
            <a:r>
              <a:rPr lang="en-GB" dirty="0" err="1"/>
              <a:t>dosiahnuť</a:t>
            </a:r>
            <a:r>
              <a:rPr lang="en-GB" dirty="0"/>
              <a:t> </a:t>
            </a:r>
            <a:r>
              <a:rPr lang="en-GB" dirty="0" err="1"/>
              <a:t>čo</a:t>
            </a:r>
            <a:r>
              <a:rPr lang="en-GB" dirty="0"/>
              <a:t> </a:t>
            </a:r>
            <a:r>
              <a:rPr lang="en-GB" dirty="0" err="1"/>
              <a:t>najlepšie</a:t>
            </a:r>
            <a:r>
              <a:rPr lang="en-GB" dirty="0"/>
              <a:t> </a:t>
            </a:r>
            <a:r>
              <a:rPr lang="en-GB" dirty="0" err="1"/>
              <a:t>rozlíšenie</a:t>
            </a:r>
            <a:endParaRPr lang="en-GB" dirty="0"/>
          </a:p>
          <a:p>
            <a:pPr lvl="1"/>
            <a:r>
              <a:rPr lang="en-GB" dirty="0" err="1"/>
              <a:t>Keď</a:t>
            </a:r>
            <a:r>
              <a:rPr lang="en-GB" dirty="0"/>
              <a:t> </a:t>
            </a:r>
            <a:r>
              <a:rPr lang="en-GB" dirty="0" err="1"/>
              <a:t>už</a:t>
            </a:r>
            <a:r>
              <a:rPr lang="en-GB" dirty="0"/>
              <a:t> </a:t>
            </a:r>
            <a:r>
              <a:rPr lang="en-GB" dirty="0" err="1"/>
              <a:t>sme</a:t>
            </a:r>
            <a:r>
              <a:rPr lang="en-GB" dirty="0"/>
              <a:t> </a:t>
            </a:r>
            <a:r>
              <a:rPr lang="en-GB" dirty="0" err="1"/>
              <a:t>spokojní</a:t>
            </a:r>
            <a:r>
              <a:rPr lang="en-GB" dirty="0"/>
              <a:t>,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spektrometer</a:t>
            </a:r>
            <a:r>
              <a:rPr lang="en-GB" dirty="0"/>
              <a:t> </a:t>
            </a:r>
            <a:r>
              <a:rPr lang="en-GB" dirty="0" err="1"/>
              <a:t>nakalibrovať</a:t>
            </a:r>
            <a:r>
              <a:rPr lang="en-GB" dirty="0"/>
              <a:t>:</a:t>
            </a:r>
          </a:p>
          <a:p>
            <a:pPr lvl="2"/>
            <a:r>
              <a:rPr lang="en-GB" dirty="0" err="1">
                <a:solidFill>
                  <a:srgbClr val="FF0000"/>
                </a:solidFill>
              </a:rPr>
              <a:t>Vlnové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dĺžky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(</a:t>
            </a:r>
            <a:r>
              <a:rPr lang="en-GB" dirty="0" err="1"/>
              <a:t>prepočet</a:t>
            </a:r>
            <a:r>
              <a:rPr lang="en-GB" dirty="0"/>
              <a:t> </a:t>
            </a:r>
            <a:r>
              <a:rPr lang="en-GB" dirty="0" err="1"/>
              <a:t>pixelu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fotke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vlnovú</a:t>
            </a:r>
            <a:r>
              <a:rPr lang="en-GB" dirty="0"/>
              <a:t> </a:t>
            </a:r>
            <a:r>
              <a:rPr lang="en-GB" dirty="0" err="1"/>
              <a:t>dĺžku</a:t>
            </a:r>
            <a:r>
              <a:rPr lang="en-GB" dirty="0"/>
              <a:t>) –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zdroj</a:t>
            </a:r>
            <a:r>
              <a:rPr lang="en-GB" dirty="0"/>
              <a:t> </a:t>
            </a:r>
            <a:r>
              <a:rPr lang="en-GB" dirty="0" err="1"/>
              <a:t>čiarového</a:t>
            </a:r>
            <a:r>
              <a:rPr lang="en-GB" dirty="0"/>
              <a:t> </a:t>
            </a:r>
            <a:r>
              <a:rPr lang="en-GB" dirty="0" err="1"/>
              <a:t>spektra</a:t>
            </a:r>
            <a:r>
              <a:rPr lang="en-GB" dirty="0"/>
              <a:t>, </a:t>
            </a:r>
            <a:r>
              <a:rPr lang="en-GB" dirty="0" err="1"/>
              <a:t>napríklad</a:t>
            </a:r>
            <a:r>
              <a:rPr lang="en-GB" dirty="0"/>
              <a:t> </a:t>
            </a:r>
            <a:r>
              <a:rPr lang="en-GB" dirty="0" err="1"/>
              <a:t>Slnko</a:t>
            </a:r>
            <a:r>
              <a:rPr lang="en-GB" dirty="0"/>
              <a:t> (</a:t>
            </a:r>
            <a:r>
              <a:rPr lang="en-GB" dirty="0" err="1"/>
              <a:t>absorbčné</a:t>
            </a:r>
            <a:r>
              <a:rPr lang="en-GB" dirty="0"/>
              <a:t> </a:t>
            </a:r>
            <a:r>
              <a:rPr lang="en-GB" dirty="0" err="1"/>
              <a:t>pásy</a:t>
            </a:r>
            <a:r>
              <a:rPr lang="en-GB" dirty="0"/>
              <a:t> </a:t>
            </a:r>
            <a:r>
              <a:rPr lang="en-GB" dirty="0" err="1"/>
              <a:t>plynov</a:t>
            </a:r>
            <a:r>
              <a:rPr lang="en-GB" dirty="0"/>
              <a:t> a </a:t>
            </a:r>
            <a:r>
              <a:rPr lang="en-GB" dirty="0" err="1"/>
              <a:t>vodných</a:t>
            </a:r>
            <a:r>
              <a:rPr lang="en-GB" dirty="0"/>
              <a:t> </a:t>
            </a:r>
            <a:r>
              <a:rPr lang="en-GB" dirty="0" err="1"/>
              <a:t>pár</a:t>
            </a:r>
            <a:r>
              <a:rPr lang="en-GB" dirty="0"/>
              <a:t>),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špeciálny</a:t>
            </a:r>
            <a:r>
              <a:rPr lang="en-GB" dirty="0"/>
              <a:t> </a:t>
            </a:r>
            <a:r>
              <a:rPr lang="en-GB" dirty="0" err="1"/>
              <a:t>kalibračný</a:t>
            </a:r>
            <a:r>
              <a:rPr lang="en-GB" dirty="0"/>
              <a:t> </a:t>
            </a:r>
            <a:r>
              <a:rPr lang="en-GB" dirty="0" err="1"/>
              <a:t>zdroj</a:t>
            </a:r>
            <a:r>
              <a:rPr lang="en-GB" dirty="0"/>
              <a:t>, </a:t>
            </a:r>
            <a:r>
              <a:rPr lang="en-GB" dirty="0" err="1"/>
              <a:t>polynomiálny</a:t>
            </a:r>
            <a:r>
              <a:rPr lang="en-GB" dirty="0"/>
              <a:t> fit</a:t>
            </a:r>
          </a:p>
          <a:p>
            <a:pPr lvl="2"/>
            <a:r>
              <a:rPr lang="en-GB" dirty="0" err="1">
                <a:solidFill>
                  <a:srgbClr val="FF0000"/>
                </a:solidFill>
              </a:rPr>
              <a:t>Farebnú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citlivosť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(</a:t>
            </a:r>
            <a:r>
              <a:rPr lang="en-GB" dirty="0" err="1"/>
              <a:t>citlivosť</a:t>
            </a:r>
            <a:r>
              <a:rPr lang="en-GB" dirty="0"/>
              <a:t> </a:t>
            </a:r>
            <a:r>
              <a:rPr lang="en-GB" dirty="0" err="1"/>
              <a:t>celého</a:t>
            </a:r>
            <a:r>
              <a:rPr lang="en-GB" dirty="0"/>
              <a:t> </a:t>
            </a:r>
            <a:r>
              <a:rPr lang="en-GB" dirty="0" err="1"/>
              <a:t>systému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rôzne</a:t>
            </a:r>
            <a:r>
              <a:rPr lang="en-GB" dirty="0"/>
              <a:t> </a:t>
            </a:r>
            <a:r>
              <a:rPr lang="en-GB" dirty="0" err="1"/>
              <a:t>vlnové</a:t>
            </a:r>
            <a:r>
              <a:rPr lang="en-GB" dirty="0"/>
              <a:t> </a:t>
            </a:r>
            <a:r>
              <a:rPr lang="en-GB" dirty="0" err="1"/>
              <a:t>dĺžky</a:t>
            </a:r>
            <a:r>
              <a:rPr lang="en-GB" dirty="0"/>
              <a:t>) – </a:t>
            </a:r>
            <a:r>
              <a:rPr lang="en-GB" dirty="0" err="1"/>
              <a:t>treba</a:t>
            </a:r>
            <a:r>
              <a:rPr lang="en-GB" dirty="0"/>
              <a:t> </a:t>
            </a:r>
            <a:r>
              <a:rPr lang="en-GB" dirty="0" err="1"/>
              <a:t>spojitý</a:t>
            </a:r>
            <a:r>
              <a:rPr lang="en-GB" dirty="0"/>
              <a:t> </a:t>
            </a:r>
            <a:r>
              <a:rPr lang="en-GB" dirty="0" err="1"/>
              <a:t>zdroj</a:t>
            </a:r>
            <a:r>
              <a:rPr lang="en-GB" dirty="0"/>
              <a:t> </a:t>
            </a:r>
            <a:r>
              <a:rPr lang="en-GB" dirty="0" err="1"/>
              <a:t>svetla</a:t>
            </a:r>
            <a:r>
              <a:rPr lang="en-GB" dirty="0"/>
              <a:t> so </a:t>
            </a:r>
            <a:r>
              <a:rPr lang="en-GB" dirty="0" err="1"/>
              <a:t>známym</a:t>
            </a:r>
            <a:r>
              <a:rPr lang="en-GB" dirty="0"/>
              <a:t> </a:t>
            </a:r>
            <a:r>
              <a:rPr lang="en-GB" dirty="0" err="1"/>
              <a:t>spektrom</a:t>
            </a:r>
            <a:r>
              <a:rPr lang="en-GB" dirty="0"/>
              <a:t>, </a:t>
            </a:r>
            <a:r>
              <a:rPr lang="en-GB" dirty="0" err="1"/>
              <a:t>napríklad</a:t>
            </a:r>
            <a:r>
              <a:rPr lang="en-GB" dirty="0"/>
              <a:t> </a:t>
            </a:r>
            <a:r>
              <a:rPr lang="en-GB" dirty="0" err="1"/>
              <a:t>Slnko</a:t>
            </a:r>
            <a:r>
              <a:rPr lang="en-GB" dirty="0"/>
              <a:t> </a:t>
            </a:r>
            <a:r>
              <a:rPr lang="en-GB" dirty="0" err="1"/>
              <a:t>alebo</a:t>
            </a:r>
            <a:r>
              <a:rPr lang="en-GB" dirty="0"/>
              <a:t> </a:t>
            </a:r>
            <a:r>
              <a:rPr lang="en-GB" dirty="0" err="1"/>
              <a:t>špeciálny</a:t>
            </a:r>
            <a:r>
              <a:rPr lang="en-GB" dirty="0"/>
              <a:t> </a:t>
            </a:r>
            <a:r>
              <a:rPr lang="en-GB" dirty="0" err="1"/>
              <a:t>zdroj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10242" name="Picture 2" descr="Does the ozone hole cause global warming? — Earth@Home">
            <a:extLst>
              <a:ext uri="{FF2B5EF4-FFF2-40B4-BE49-F238E27FC236}">
                <a16:creationId xmlns:a16="http://schemas.microsoft.com/office/drawing/2014/main" id="{68BA839B-B929-46C5-BEEE-94859458B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7" t="10460" r="3040" b="3768"/>
          <a:stretch/>
        </p:blipFill>
        <p:spPr bwMode="auto">
          <a:xfrm>
            <a:off x="367003" y="4143026"/>
            <a:ext cx="2774304" cy="233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8FC07-35B5-41C7-806A-DC464836527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26314" t="3724" r="30388" b="12233"/>
          <a:stretch/>
        </p:blipFill>
        <p:spPr>
          <a:xfrm rot="16200000">
            <a:off x="4163597" y="3550942"/>
            <a:ext cx="1110398" cy="18711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60F0F0-E0CF-4A53-A0CB-BB1107F144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228" y="5145425"/>
            <a:ext cx="1579545" cy="1629689"/>
          </a:xfrm>
          <a:prstGeom prst="rect">
            <a:avLst/>
          </a:prstGeom>
        </p:spPr>
      </p:pic>
      <p:pic>
        <p:nvPicPr>
          <p:cNvPr id="11266" name="Picture 2" descr="https://davinci.fmph.uniba.sk/~kundracik1/IntegrationSphere/sphere_final.jpg">
            <a:extLst>
              <a:ext uri="{FF2B5EF4-FFF2-40B4-BE49-F238E27FC236}">
                <a16:creationId xmlns:a16="http://schemas.microsoft.com/office/drawing/2014/main" id="{4C11D4FD-A2EE-469E-908E-36D98A11C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867" y="3848410"/>
            <a:ext cx="2069017" cy="292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72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102E-F077-40B0-9BD0-21AE4D38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</a:t>
            </a:r>
            <a:r>
              <a:rPr lang="en-GB" b="1" dirty="0"/>
              <a:t>2. </a:t>
            </a:r>
            <a:r>
              <a:rPr lang="sk-SK" b="1" dirty="0"/>
              <a:t>Diskový spektrometer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4C0B2-D226-4117-BAE0-EEB301510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5470"/>
            <a:ext cx="7886700" cy="2335828"/>
          </a:xfrm>
        </p:spPr>
        <p:txBody>
          <a:bodyPr>
            <a:normAutofit/>
          </a:bodyPr>
          <a:lstStyle/>
          <a:p>
            <a:r>
              <a:rPr lang="en-GB" dirty="0" err="1"/>
              <a:t>Čo</a:t>
            </a:r>
            <a:r>
              <a:rPr lang="en-GB" dirty="0"/>
              <a:t> s </a:t>
            </a:r>
            <a:r>
              <a:rPr lang="en-GB" dirty="0" err="1"/>
              <a:t>úlohou</a:t>
            </a:r>
            <a:r>
              <a:rPr lang="en-GB" dirty="0"/>
              <a:t>?</a:t>
            </a:r>
          </a:p>
          <a:p>
            <a:pPr lvl="1"/>
            <a:r>
              <a:rPr lang="en-GB" dirty="0" err="1"/>
              <a:t>Príklad</a:t>
            </a:r>
            <a:r>
              <a:rPr lang="en-GB" dirty="0"/>
              <a:t> </a:t>
            </a:r>
            <a:r>
              <a:rPr lang="en-GB" dirty="0" err="1"/>
              <a:t>kalibrácie</a:t>
            </a:r>
            <a:r>
              <a:rPr lang="en-GB" dirty="0"/>
              <a:t> </a:t>
            </a:r>
            <a:r>
              <a:rPr lang="en-GB" dirty="0" err="1"/>
              <a:t>spektra</a:t>
            </a:r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marL="0" indent="0">
              <a:buNone/>
            </a:pP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10" name="Picture 10" descr="https://davinci.fmph.uniba.sk/~kundracik1/PollutionSpectrometer/corr_calibration.jpg">
            <a:extLst>
              <a:ext uri="{FF2B5EF4-FFF2-40B4-BE49-F238E27FC236}">
                <a16:creationId xmlns:a16="http://schemas.microsoft.com/office/drawing/2014/main" id="{231E3407-6658-4FC5-B155-DED56BAB8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" y="2470476"/>
            <a:ext cx="3069569" cy="1068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A87FDE-C92C-4968-9B43-ACD754ABF7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2" t="14372" r="3108" b="2443"/>
          <a:stretch/>
        </p:blipFill>
        <p:spPr>
          <a:xfrm>
            <a:off x="457568" y="4684977"/>
            <a:ext cx="3876250" cy="2073496"/>
          </a:xfrm>
          <a:prstGeom prst="rect">
            <a:avLst/>
          </a:prstGeom>
        </p:spPr>
      </p:pic>
      <p:pic>
        <p:nvPicPr>
          <p:cNvPr id="12292" name="Picture 4" descr="https://davinci.fmph.uniba.sk/~kundracik1/PollutionSpectrometer/WienDNV.jpg">
            <a:extLst>
              <a:ext uri="{FF2B5EF4-FFF2-40B4-BE49-F238E27FC236}">
                <a16:creationId xmlns:a16="http://schemas.microsoft.com/office/drawing/2014/main" id="{EF9F02A7-DB54-4D94-851D-A11080722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860" y="1525799"/>
            <a:ext cx="3761703" cy="164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davinci.fmph.uniba.sk/~kundracik1/PollutionSpectrometer/WienDNV20deg.png">
            <a:extLst>
              <a:ext uri="{FF2B5EF4-FFF2-40B4-BE49-F238E27FC236}">
                <a16:creationId xmlns:a16="http://schemas.microsoft.com/office/drawing/2014/main" id="{447C7752-2F5B-4DA5-BBAC-2D5D2F0720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46"/>
          <a:stretch/>
        </p:blipFill>
        <p:spPr bwMode="auto">
          <a:xfrm>
            <a:off x="4289617" y="3323345"/>
            <a:ext cx="4876894" cy="343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davinci.fmph.uniba.sk/~kundracik1/PollutionSpectrometer/flat_1s.jpg">
            <a:extLst>
              <a:ext uri="{FF2B5EF4-FFF2-40B4-BE49-F238E27FC236}">
                <a16:creationId xmlns:a16="http://schemas.microsoft.com/office/drawing/2014/main" id="{02C422ED-5238-4F69-9F09-0750E5393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45" y="3573797"/>
            <a:ext cx="3122517" cy="105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78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1035</Words>
  <Application>Microsoft Office PowerPoint</Application>
  <PresentationFormat>On-screen Show (4:3)</PresentationFormat>
  <Paragraphs>76</Paragraphs>
  <Slides>10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PHOTO-PAINT</vt:lpstr>
      <vt:lpstr> 2. Diskový spektrometer </vt:lpstr>
      <vt:lpstr> 2. Diskový spektrometer </vt:lpstr>
      <vt:lpstr>  2. Diskový spektrometer </vt:lpstr>
      <vt:lpstr> 2. Diskový spektrometer </vt:lpstr>
      <vt:lpstr> 2. Diskový spektrometer </vt:lpstr>
      <vt:lpstr> 2. Diskový spektrometer </vt:lpstr>
      <vt:lpstr>  2. Diskový spektrometer  </vt:lpstr>
      <vt:lpstr>  2. Diskový spektrometer </vt:lpstr>
      <vt:lpstr>  2. Diskový spektrometer </vt:lpstr>
      <vt:lpstr>  2. Diskový spektrometer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1. Vynájdite sa: Ajurvédske okuliare </dc:title>
  <dc:creator>Kundracik František</dc:creator>
  <cp:lastModifiedBy>Kundracik František</cp:lastModifiedBy>
  <cp:revision>9</cp:revision>
  <dcterms:created xsi:type="dcterms:W3CDTF">2026-10-09T07:22:18Z</dcterms:created>
  <dcterms:modified xsi:type="dcterms:W3CDTF">2026-10-14T06:44:16Z</dcterms:modified>
</cp:coreProperties>
</file>